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360" r:id="rId3"/>
    <p:sldId id="265" r:id="rId4"/>
    <p:sldId id="362" r:id="rId5"/>
    <p:sldId id="361" r:id="rId6"/>
    <p:sldId id="359" r:id="rId7"/>
    <p:sldId id="358" r:id="rId8"/>
    <p:sldId id="363" r:id="rId9"/>
    <p:sldId id="364" r:id="rId10"/>
    <p:sldId id="267" r:id="rId11"/>
    <p:sldId id="365" r:id="rId12"/>
    <p:sldId id="366" r:id="rId13"/>
    <p:sldId id="367" r:id="rId14"/>
    <p:sldId id="368" r:id="rId15"/>
    <p:sldId id="369" r:id="rId16"/>
    <p:sldId id="370" r:id="rId17"/>
    <p:sldId id="371" r:id="rId18"/>
    <p:sldId id="372" r:id="rId19"/>
    <p:sldId id="373" r:id="rId20"/>
    <p:sldId id="374" r:id="rId21"/>
    <p:sldId id="375" r:id="rId22"/>
    <p:sldId id="388" r:id="rId23"/>
    <p:sldId id="377" r:id="rId24"/>
    <p:sldId id="378" r:id="rId25"/>
    <p:sldId id="379" r:id="rId26"/>
    <p:sldId id="380" r:id="rId27"/>
    <p:sldId id="381" r:id="rId28"/>
    <p:sldId id="382" r:id="rId29"/>
    <p:sldId id="383" r:id="rId30"/>
    <p:sldId id="384" r:id="rId31"/>
    <p:sldId id="385" r:id="rId32"/>
    <p:sldId id="386" r:id="rId33"/>
    <p:sldId id="389" r:id="rId34"/>
    <p:sldId id="390" r:id="rId35"/>
    <p:sldId id="392" r:id="rId36"/>
    <p:sldId id="393" r:id="rId37"/>
    <p:sldId id="394" r:id="rId38"/>
    <p:sldId id="395" r:id="rId39"/>
    <p:sldId id="396" r:id="rId40"/>
    <p:sldId id="387" r:id="rId41"/>
    <p:sldId id="391" r:id="rId42"/>
    <p:sldId id="269" r:id="rId43"/>
    <p:sldId id="270" r:id="rId44"/>
    <p:sldId id="271" r:id="rId45"/>
    <p:sldId id="272" r:id="rId46"/>
    <p:sldId id="273" r:id="rId47"/>
    <p:sldId id="274" r:id="rId48"/>
    <p:sldId id="275" r:id="rId49"/>
    <p:sldId id="276" r:id="rId50"/>
    <p:sldId id="277" r:id="rId51"/>
    <p:sldId id="278" r:id="rId52"/>
    <p:sldId id="279" r:id="rId53"/>
    <p:sldId id="281" r:id="rId54"/>
    <p:sldId id="280" r:id="rId55"/>
    <p:sldId id="282" r:id="rId56"/>
    <p:sldId id="283" r:id="rId57"/>
    <p:sldId id="288" r:id="rId58"/>
    <p:sldId id="287" r:id="rId59"/>
    <p:sldId id="286" r:id="rId60"/>
    <p:sldId id="290" r:id="rId61"/>
    <p:sldId id="291" r:id="rId62"/>
    <p:sldId id="289" r:id="rId63"/>
    <p:sldId id="294" r:id="rId64"/>
    <p:sldId id="295" r:id="rId65"/>
    <p:sldId id="296" r:id="rId66"/>
    <p:sldId id="285" r:id="rId67"/>
    <p:sldId id="297" r:id="rId68"/>
    <p:sldId id="284" r:id="rId69"/>
    <p:sldId id="298" r:id="rId70"/>
    <p:sldId id="293" r:id="rId71"/>
    <p:sldId id="299" r:id="rId72"/>
    <p:sldId id="292" r:id="rId73"/>
    <p:sldId id="300" r:id="rId74"/>
    <p:sldId id="301" r:id="rId75"/>
    <p:sldId id="302" r:id="rId76"/>
    <p:sldId id="308" r:id="rId77"/>
    <p:sldId id="307" r:id="rId78"/>
    <p:sldId id="309" r:id="rId79"/>
    <p:sldId id="310" r:id="rId80"/>
    <p:sldId id="311" r:id="rId81"/>
    <p:sldId id="312" r:id="rId82"/>
    <p:sldId id="313" r:id="rId83"/>
    <p:sldId id="314" r:id="rId84"/>
    <p:sldId id="315" r:id="rId85"/>
    <p:sldId id="316" r:id="rId86"/>
    <p:sldId id="317" r:id="rId87"/>
    <p:sldId id="318" r:id="rId88"/>
    <p:sldId id="321" r:id="rId89"/>
    <p:sldId id="322" r:id="rId90"/>
    <p:sldId id="323" r:id="rId91"/>
    <p:sldId id="324" r:id="rId92"/>
    <p:sldId id="325" r:id="rId93"/>
    <p:sldId id="326" r:id="rId94"/>
    <p:sldId id="327" r:id="rId95"/>
    <p:sldId id="328" r:id="rId96"/>
    <p:sldId id="329" r:id="rId9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22"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03946C-BD26-4415-B609-D61D5F0C91D9}" type="datetimeFigureOut">
              <a:rPr lang="it-IT" smtClean="0"/>
              <a:pPr/>
              <a:t>27/03/2017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B0CCB59-F15A-4C2D-8415-0A3CDCF80A3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3946C-BD26-4415-B609-D61D5F0C91D9}" type="datetimeFigureOut">
              <a:rPr lang="it-IT" smtClean="0"/>
              <a:pPr/>
              <a:t>27/03/2017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CCB59-F15A-4C2D-8415-0A3CDCF80A3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55013" y="404664"/>
            <a:ext cx="8433975" cy="553998"/>
          </a:xfrm>
          <a:prstGeom prst="rect">
            <a:avLst/>
          </a:prstGeom>
        </p:spPr>
        <p:txBody>
          <a:bodyPr wrap="none" anchor="ctr">
            <a:spAutoFit/>
          </a:bodyPr>
          <a:lstStyle/>
          <a:p>
            <a:pPr algn="just"/>
            <a:r>
              <a:rPr lang="it-IT" sz="3000" dirty="0" smtClean="0"/>
              <a:t>INCLUSIONE SOCIALE E DINAMICHE INTERCULTURALI</a:t>
            </a:r>
            <a:endParaRPr lang="it-IT" sz="3000" dirty="0"/>
          </a:p>
        </p:txBody>
      </p:sp>
      <p:sp>
        <p:nvSpPr>
          <p:cNvPr id="5" name="Rettangolo 4"/>
          <p:cNvSpPr/>
          <p:nvPr/>
        </p:nvSpPr>
        <p:spPr>
          <a:xfrm>
            <a:off x="2060848" y="4149080"/>
            <a:ext cx="5022304" cy="1015663"/>
          </a:xfrm>
          <a:prstGeom prst="rect">
            <a:avLst/>
          </a:prstGeom>
        </p:spPr>
        <p:txBody>
          <a:bodyPr wrap="square">
            <a:spAutoFit/>
          </a:bodyPr>
          <a:lstStyle/>
          <a:p>
            <a:pPr algn="ctr"/>
            <a:r>
              <a:rPr lang="it-IT" sz="3000" dirty="0"/>
              <a:t>Formazione personale docente </a:t>
            </a:r>
            <a:r>
              <a:rPr lang="it-IT" sz="3000" dirty="0" smtClean="0"/>
              <a:t>neoassunto </a:t>
            </a:r>
            <a:r>
              <a:rPr lang="it-IT" sz="3000" dirty="0" err="1" smtClean="0"/>
              <a:t>a.s</a:t>
            </a:r>
            <a:r>
              <a:rPr lang="it-IT" sz="3000" dirty="0" err="1"/>
              <a:t>.</a:t>
            </a:r>
            <a:r>
              <a:rPr lang="it-IT" sz="3000" dirty="0"/>
              <a:t> </a:t>
            </a:r>
            <a:r>
              <a:rPr lang="it-IT" sz="3000" dirty="0" smtClean="0"/>
              <a:t>2016 </a:t>
            </a:r>
            <a:r>
              <a:rPr lang="it-IT" sz="3000" dirty="0"/>
              <a:t>– </a:t>
            </a:r>
            <a:r>
              <a:rPr lang="it-IT" sz="3000" dirty="0" smtClean="0"/>
              <a:t>2017</a:t>
            </a:r>
            <a:endParaRPr lang="it-IT" sz="3000" dirty="0"/>
          </a:p>
        </p:txBody>
      </p:sp>
      <p:sp>
        <p:nvSpPr>
          <p:cNvPr id="6" name="Rettangolo 5"/>
          <p:cNvSpPr/>
          <p:nvPr/>
        </p:nvSpPr>
        <p:spPr>
          <a:xfrm>
            <a:off x="2739319" y="5661248"/>
            <a:ext cx="3665362" cy="553998"/>
          </a:xfrm>
          <a:prstGeom prst="rect">
            <a:avLst/>
          </a:prstGeom>
        </p:spPr>
        <p:txBody>
          <a:bodyPr wrap="none">
            <a:spAutoFit/>
          </a:bodyPr>
          <a:lstStyle/>
          <a:p>
            <a:pPr algn="ctr"/>
            <a:r>
              <a:rPr lang="it-IT" sz="3000" dirty="0"/>
              <a:t>Prof.ssa </a:t>
            </a:r>
            <a:r>
              <a:rPr lang="it-IT" sz="3000" dirty="0" smtClean="0"/>
              <a:t>Cristina Greco</a:t>
            </a:r>
            <a:endParaRPr lang="it-IT" sz="3000" dirty="0"/>
          </a:p>
        </p:txBody>
      </p:sp>
      <p:sp>
        <p:nvSpPr>
          <p:cNvPr id="13314" name="AutoShape 2" descr="https://sites.google.com/site/dauriapedagogia/_/rsrc/1468749372235/inclusione-sociale-e-aspetti-interculturali/inclusivit%C3%A0.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8" name="Immagine 7" descr="inclusività.JPG"/>
          <p:cNvPicPr>
            <a:picLocks noChangeAspect="1"/>
          </p:cNvPicPr>
          <p:nvPr/>
        </p:nvPicPr>
        <p:blipFill>
          <a:blip r:embed="rId2" cstate="print"/>
          <a:stretch>
            <a:fillRect/>
          </a:stretch>
        </p:blipFill>
        <p:spPr>
          <a:xfrm>
            <a:off x="2498043" y="1306690"/>
            <a:ext cx="4147914" cy="26983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760" y="188640"/>
            <a:ext cx="9155520" cy="646331"/>
          </a:xfrm>
          <a:prstGeom prst="rect">
            <a:avLst/>
          </a:prstGeom>
        </p:spPr>
        <p:txBody>
          <a:bodyPr wrap="none">
            <a:spAutoFit/>
          </a:bodyPr>
          <a:lstStyle/>
          <a:p>
            <a:r>
              <a:rPr lang="it-IT" sz="3600" b="1" dirty="0"/>
              <a:t>LA SCELTA INCLUSIVA DELLA SCUOLA ITALIANA </a:t>
            </a:r>
            <a:endParaRPr lang="it-IT" sz="3600" dirty="0"/>
          </a:p>
        </p:txBody>
      </p:sp>
      <p:sp>
        <p:nvSpPr>
          <p:cNvPr id="6" name="Rettangolo 5"/>
          <p:cNvSpPr/>
          <p:nvPr/>
        </p:nvSpPr>
        <p:spPr>
          <a:xfrm>
            <a:off x="252000" y="908720"/>
            <a:ext cx="8640000" cy="5632311"/>
          </a:xfrm>
          <a:prstGeom prst="rect">
            <a:avLst/>
          </a:prstGeom>
        </p:spPr>
        <p:txBody>
          <a:bodyPr wrap="square">
            <a:spAutoFit/>
          </a:bodyPr>
          <a:lstStyle/>
          <a:p>
            <a:pPr algn="just"/>
            <a:r>
              <a:rPr lang="it-IT" sz="3000" dirty="0"/>
              <a:t>Attualmente la scuola italiana accoglie ed integra oltre 200 mila bambini e ragazzi con disabilità di ogni </a:t>
            </a:r>
            <a:r>
              <a:rPr lang="it-IT" sz="3000" dirty="0" smtClean="0"/>
              <a:t>tipo e circa 800 mila alunni immigrati </a:t>
            </a:r>
            <a:r>
              <a:rPr lang="it-IT" sz="3000" dirty="0"/>
              <a:t>(dati ISTAT 2011). Un’operazione certamente titanica, che richiede, soprattutto ai docenti, competenze professionali </a:t>
            </a:r>
            <a:r>
              <a:rPr lang="it-IT" sz="3000" dirty="0" smtClean="0"/>
              <a:t>rilevanti. In </a:t>
            </a:r>
            <a:r>
              <a:rPr lang="it-IT" sz="3000" dirty="0"/>
              <a:t>35 anni di inclusione scolastica sono emerse anche numerose criticità, che sfidano incessantemente la scuola a fare sempre meglio. Forte della sua lunga esperienza, il nostro sistema scolastico è chiamato ora a valutare, con cognizione, il percorso realizzato e a ripensare alcuni aspetti dell’intero sistema.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58846"/>
            <a:ext cx="8640000" cy="6647974"/>
          </a:xfrm>
          <a:prstGeom prst="rect">
            <a:avLst/>
          </a:prstGeom>
        </p:spPr>
        <p:txBody>
          <a:bodyPr wrap="square">
            <a:spAutoFit/>
          </a:bodyPr>
          <a:lstStyle/>
          <a:p>
            <a:pPr algn="ctr"/>
            <a:r>
              <a:rPr lang="it-IT" sz="2800" b="1" dirty="0" smtClean="0"/>
              <a:t>ALUNNI “STRANIERI”</a:t>
            </a:r>
          </a:p>
          <a:p>
            <a:pPr algn="ctr"/>
            <a:r>
              <a:rPr lang="it-IT" b="1" dirty="0" smtClean="0"/>
              <a:t>TANTE </a:t>
            </a:r>
            <a:r>
              <a:rPr lang="it-IT" b="1" dirty="0"/>
              <a:t>«GENERAZIONI»: CONDIZIONI E BISOGNI </a:t>
            </a:r>
            <a:r>
              <a:rPr lang="it-IT" b="1" dirty="0" smtClean="0"/>
              <a:t>DIVERSI</a:t>
            </a:r>
          </a:p>
          <a:p>
            <a:pPr algn="just"/>
            <a:r>
              <a:rPr lang="it-IT" sz="2000" dirty="0" smtClean="0"/>
              <a:t>Nella pratica scolastica capita di usare spesso, il termine “STRANIERO” riferito agli alunni che il MIUR definisce, più tecnicamente, CNI (con Cittadinanza Non Italiana) .</a:t>
            </a:r>
          </a:p>
          <a:p>
            <a:pPr algn="just"/>
            <a:r>
              <a:rPr lang="it-IT" sz="2000" dirty="0" smtClean="0"/>
              <a:t>La </a:t>
            </a:r>
            <a:r>
              <a:rPr lang="it-IT" sz="2000" dirty="0"/>
              <a:t>letteratura socio statistica distingue diverse categorie con riferimento al momento in cui il minore si è trasferito: </a:t>
            </a:r>
            <a:endParaRPr lang="it-IT" sz="2000" dirty="0" smtClean="0"/>
          </a:p>
          <a:p>
            <a:pPr algn="just"/>
            <a:r>
              <a:rPr lang="it-IT" sz="2000" dirty="0" smtClean="0"/>
              <a:t>• </a:t>
            </a:r>
            <a:r>
              <a:rPr lang="it-IT" sz="2000" dirty="0"/>
              <a:t>La generazione 2.0: costituita da figli di immigrati nati in </a:t>
            </a:r>
            <a:r>
              <a:rPr lang="it-IT" sz="2000" dirty="0" smtClean="0"/>
              <a:t>Italia;</a:t>
            </a:r>
          </a:p>
          <a:p>
            <a:pPr algn="just"/>
            <a:r>
              <a:rPr lang="it-IT" sz="2000" dirty="0" smtClean="0"/>
              <a:t>• </a:t>
            </a:r>
            <a:r>
              <a:rPr lang="it-IT" sz="2000" dirty="0"/>
              <a:t>la generazione 1,75 che si trasferisce all’estero nell’età prescolare; </a:t>
            </a:r>
            <a:endParaRPr lang="it-IT" sz="2000" dirty="0" smtClean="0"/>
          </a:p>
          <a:p>
            <a:pPr algn="just"/>
            <a:r>
              <a:rPr lang="it-IT" sz="2000" dirty="0" smtClean="0"/>
              <a:t>• </a:t>
            </a:r>
            <a:r>
              <a:rPr lang="it-IT" sz="2000" dirty="0"/>
              <a:t>la generazione 1,5 che ha iniziato la scuola primaria nel paese d’origine, ma ha completato l’educazione scolastica all’estero; </a:t>
            </a:r>
            <a:endParaRPr lang="it-IT" sz="2000" dirty="0" smtClean="0"/>
          </a:p>
          <a:p>
            <a:pPr algn="just"/>
            <a:r>
              <a:rPr lang="it-IT" sz="2000" dirty="0" smtClean="0"/>
              <a:t>• </a:t>
            </a:r>
            <a:r>
              <a:rPr lang="it-IT" sz="2000" dirty="0"/>
              <a:t>la generazione 1,25 che emigra tra i 13 e i 17 anni. </a:t>
            </a:r>
            <a:endParaRPr lang="it-IT" sz="2000" dirty="0" smtClean="0"/>
          </a:p>
          <a:p>
            <a:pPr algn="just"/>
            <a:r>
              <a:rPr lang="it-IT" sz="2000" dirty="0" smtClean="0"/>
              <a:t>L’età </a:t>
            </a:r>
            <a:r>
              <a:rPr lang="it-IT" sz="2000" dirty="0"/>
              <a:t>dei giovani all’arrivo in Italia è determinante nell’orientare, in linea di tendenza, le traiettorie e i percorsi di inserimento nel contesto economico e socioculturale locale. </a:t>
            </a:r>
            <a:endParaRPr lang="it-IT" sz="2000" dirty="0" smtClean="0"/>
          </a:p>
          <a:p>
            <a:pPr algn="just"/>
            <a:r>
              <a:rPr lang="it-IT" sz="2000" dirty="0" smtClean="0"/>
              <a:t>1</a:t>
            </a:r>
            <a:r>
              <a:rPr lang="it-IT" sz="2000" dirty="0"/>
              <a:t>. le relazioni affettive famigliari e amicali </a:t>
            </a:r>
            <a:endParaRPr lang="it-IT" sz="2000" dirty="0" smtClean="0"/>
          </a:p>
          <a:p>
            <a:pPr algn="just"/>
            <a:r>
              <a:rPr lang="it-IT" sz="2000" dirty="0" smtClean="0"/>
              <a:t>2</a:t>
            </a:r>
            <a:r>
              <a:rPr lang="it-IT" sz="2000" dirty="0"/>
              <a:t>. le competenze linguistiche </a:t>
            </a:r>
            <a:endParaRPr lang="it-IT" sz="2000" dirty="0" smtClean="0"/>
          </a:p>
          <a:p>
            <a:pPr algn="just"/>
            <a:r>
              <a:rPr lang="it-IT" sz="2000" dirty="0" smtClean="0"/>
              <a:t>3</a:t>
            </a:r>
            <a:r>
              <a:rPr lang="it-IT" sz="2000" dirty="0"/>
              <a:t>. l’integrazione scolastica </a:t>
            </a:r>
            <a:endParaRPr lang="it-IT" sz="2000" dirty="0" smtClean="0"/>
          </a:p>
          <a:p>
            <a:pPr algn="just"/>
            <a:r>
              <a:rPr lang="it-IT" sz="2000" dirty="0" smtClean="0"/>
              <a:t>4</a:t>
            </a:r>
            <a:r>
              <a:rPr lang="it-IT" sz="2000" dirty="0"/>
              <a:t>. la socialità </a:t>
            </a:r>
            <a:endParaRPr lang="it-IT" sz="2000" dirty="0" smtClean="0"/>
          </a:p>
          <a:p>
            <a:pPr algn="just"/>
            <a:r>
              <a:rPr lang="it-IT" sz="2000" dirty="0" smtClean="0"/>
              <a:t>5</a:t>
            </a:r>
            <a:r>
              <a:rPr lang="it-IT" sz="2000" dirty="0"/>
              <a:t>. il senso di appartenenza e il rapporto stesso con il luogo di residenza in Italia e con gli </a:t>
            </a:r>
            <a:r>
              <a:rPr lang="it-IT" sz="2000" dirty="0" smtClean="0"/>
              <a:t>italiani.</a:t>
            </a:r>
            <a:endParaRPr lang="it-IT"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394692"/>
            <a:ext cx="8640000" cy="6309420"/>
          </a:xfrm>
          <a:prstGeom prst="rect">
            <a:avLst/>
          </a:prstGeom>
        </p:spPr>
        <p:txBody>
          <a:bodyPr wrap="square">
            <a:spAutoFit/>
          </a:bodyPr>
          <a:lstStyle/>
          <a:p>
            <a:pPr algn="ctr"/>
            <a:r>
              <a:rPr lang="it-IT" sz="3600" dirty="0"/>
              <a:t>ALUNNI NON NATI IN ITALIA: </a:t>
            </a:r>
            <a:r>
              <a:rPr lang="it-IT" sz="3600" dirty="0" smtClean="0"/>
              <a:t>problematiche</a:t>
            </a:r>
          </a:p>
          <a:p>
            <a:pPr algn="just"/>
            <a:r>
              <a:rPr lang="it-IT" sz="2300" dirty="0" smtClean="0"/>
              <a:t>• </a:t>
            </a:r>
            <a:r>
              <a:rPr lang="it-IT" sz="2300" dirty="0"/>
              <a:t>Tendono a non riconoscere come punto di riferimento la propria famiglia biologica, ma a sentirla del tutto estranea; </a:t>
            </a:r>
            <a:endParaRPr lang="it-IT" sz="2300" dirty="0" smtClean="0"/>
          </a:p>
          <a:p>
            <a:pPr algn="just"/>
            <a:r>
              <a:rPr lang="it-IT" sz="2300" dirty="0" smtClean="0"/>
              <a:t>• </a:t>
            </a:r>
            <a:r>
              <a:rPr lang="it-IT" sz="2300" dirty="0"/>
              <a:t>Forti difficoltà </a:t>
            </a:r>
            <a:r>
              <a:rPr lang="it-IT" sz="2300" dirty="0" err="1"/>
              <a:t>linguistiche…non</a:t>
            </a:r>
            <a:r>
              <a:rPr lang="it-IT" sz="2300" dirty="0"/>
              <a:t> conoscono l’italiano o non ne hanno grande padronanza • In casa si parla prevalentemente la lingua madre d’origine</a:t>
            </a:r>
            <a:r>
              <a:rPr lang="it-IT" sz="2300" dirty="0" smtClean="0"/>
              <a:t>.;</a:t>
            </a:r>
          </a:p>
          <a:p>
            <a:pPr algn="just"/>
            <a:r>
              <a:rPr lang="it-IT" sz="2300" dirty="0" smtClean="0"/>
              <a:t>• </a:t>
            </a:r>
            <a:r>
              <a:rPr lang="it-IT" sz="2300" dirty="0"/>
              <a:t>Difficoltà di relazioni con i coetanei </a:t>
            </a:r>
            <a:r>
              <a:rPr lang="it-IT" sz="2300" dirty="0" smtClean="0"/>
              <a:t>italiani;</a:t>
            </a:r>
          </a:p>
          <a:p>
            <a:pPr algn="just"/>
            <a:r>
              <a:rPr lang="it-IT" sz="2300" dirty="0" smtClean="0"/>
              <a:t>• </a:t>
            </a:r>
            <a:r>
              <a:rPr lang="it-IT" sz="2300" dirty="0"/>
              <a:t>Si rapportano quasi solo con i connazionali anche sul piano </a:t>
            </a:r>
            <a:r>
              <a:rPr lang="it-IT" sz="2300" dirty="0" smtClean="0"/>
              <a:t>affettivo;</a:t>
            </a:r>
          </a:p>
          <a:p>
            <a:pPr algn="just"/>
            <a:r>
              <a:rPr lang="it-IT" sz="2300" dirty="0" smtClean="0"/>
              <a:t>• </a:t>
            </a:r>
            <a:r>
              <a:rPr lang="it-IT" sz="2300" dirty="0"/>
              <a:t>Molti di essi riscoprono o prendono coscienza della propria identità proprio quando lasciano la </a:t>
            </a:r>
            <a:r>
              <a:rPr lang="it-IT" sz="2300" dirty="0" smtClean="0"/>
              <a:t>patria;</a:t>
            </a:r>
          </a:p>
          <a:p>
            <a:pPr algn="just"/>
            <a:r>
              <a:rPr lang="it-IT" sz="2300" dirty="0" smtClean="0"/>
              <a:t>• </a:t>
            </a:r>
            <a:r>
              <a:rPr lang="it-IT" sz="2300" dirty="0"/>
              <a:t>Son conservatori in termini di tradizioni </a:t>
            </a:r>
            <a:r>
              <a:rPr lang="it-IT" sz="2300" dirty="0" smtClean="0"/>
              <a:t>culturali;</a:t>
            </a:r>
          </a:p>
          <a:p>
            <a:pPr algn="just"/>
            <a:r>
              <a:rPr lang="it-IT" sz="2300" dirty="0" smtClean="0"/>
              <a:t>• </a:t>
            </a:r>
            <a:r>
              <a:rPr lang="it-IT" sz="2300" dirty="0"/>
              <a:t>Non intendono nel futuro rimanere in Italia ma tornare nel paese di </a:t>
            </a:r>
            <a:r>
              <a:rPr lang="it-IT" sz="2300" dirty="0" smtClean="0"/>
              <a:t>origine;</a:t>
            </a:r>
          </a:p>
          <a:p>
            <a:pPr algn="just"/>
            <a:r>
              <a:rPr lang="it-IT" sz="2300" dirty="0" smtClean="0"/>
              <a:t>• </a:t>
            </a:r>
            <a:r>
              <a:rPr lang="it-IT" sz="2300" dirty="0"/>
              <a:t>Tendono a svolgere le stesse attività lavorative dei genitori. </a:t>
            </a:r>
            <a:endParaRPr lang="it-IT" sz="2300" dirty="0" smtClean="0"/>
          </a:p>
          <a:p>
            <a:pPr algn="just"/>
            <a:r>
              <a:rPr lang="it-IT" sz="2300" dirty="0" smtClean="0"/>
              <a:t>Alunni </a:t>
            </a:r>
            <a:r>
              <a:rPr lang="it-IT" sz="2300" dirty="0"/>
              <a:t>non nati in Italia: </a:t>
            </a:r>
            <a:r>
              <a:rPr lang="it-IT" sz="2300" dirty="0" smtClean="0"/>
              <a:t>il </a:t>
            </a:r>
            <a:r>
              <a:rPr lang="it-IT" sz="2300" dirty="0"/>
              <a:t>viaggio e le separazioni affettive </a:t>
            </a:r>
            <a:r>
              <a:rPr lang="it-IT" sz="2300" dirty="0" smtClean="0"/>
              <a:t>segnano </a:t>
            </a:r>
            <a:r>
              <a:rPr lang="it-IT" sz="2300" dirty="0"/>
              <a:t>profondamente gli eventi e scandiscono uno snodo biografico cruciale che fa da spartiacque tra il “prima” e il “</a:t>
            </a:r>
            <a:r>
              <a:rPr lang="it-IT" sz="2300" dirty="0" smtClean="0"/>
              <a:t>dopo.</a:t>
            </a:r>
            <a:endParaRPr lang="it-IT" sz="23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151180"/>
            <a:ext cx="8640000" cy="6555641"/>
          </a:xfrm>
          <a:prstGeom prst="rect">
            <a:avLst/>
          </a:prstGeom>
        </p:spPr>
        <p:txBody>
          <a:bodyPr wrap="square">
            <a:spAutoFit/>
          </a:bodyPr>
          <a:lstStyle/>
          <a:p>
            <a:pPr algn="ctr"/>
            <a:r>
              <a:rPr lang="it-IT" sz="3600" dirty="0"/>
              <a:t>ALUNNI CNI NATI IN ITALIA ALUNNI 2.0 </a:t>
            </a:r>
            <a:endParaRPr lang="it-IT" sz="3600" dirty="0" smtClean="0"/>
          </a:p>
          <a:p>
            <a:pPr algn="just"/>
            <a:r>
              <a:rPr lang="it-IT" sz="2400" dirty="0" smtClean="0"/>
              <a:t>• </a:t>
            </a:r>
            <a:r>
              <a:rPr lang="it-IT" sz="2400" dirty="0"/>
              <a:t>I contrasti che questi eventualmente hanno in famiglia sono gli stessi degli alunni italiani inerenti lo studio, gli orari, le </a:t>
            </a:r>
            <a:r>
              <a:rPr lang="it-IT" sz="2400" dirty="0" err="1"/>
              <a:t>amicizie…</a:t>
            </a:r>
            <a:r>
              <a:rPr lang="it-IT" sz="2400" dirty="0"/>
              <a:t> </a:t>
            </a:r>
            <a:endParaRPr lang="it-IT" sz="2400" dirty="0" smtClean="0"/>
          </a:p>
          <a:p>
            <a:pPr algn="just"/>
            <a:r>
              <a:rPr lang="it-IT" sz="2400" dirty="0" smtClean="0"/>
              <a:t>• </a:t>
            </a:r>
            <a:r>
              <a:rPr lang="it-IT" sz="2400" dirty="0"/>
              <a:t>Diventano spesso punto di riferimento dei genitori (per la lingua, il rapporto con le istituzioni ad es.) FIGLI «INTERPRETI» </a:t>
            </a:r>
            <a:endParaRPr lang="it-IT" sz="2400" dirty="0" smtClean="0"/>
          </a:p>
          <a:p>
            <a:pPr algn="just"/>
            <a:r>
              <a:rPr lang="it-IT" sz="2400" dirty="0" smtClean="0"/>
              <a:t>• </a:t>
            </a:r>
            <a:r>
              <a:rPr lang="it-IT" sz="2400" dirty="0"/>
              <a:t>si sentono parte integrante di entrambe le culture non essendo profondamente radicati in nessuna delle due. Il sentimento di appartenenza è quello che viene attribuito loro dagli altri. Questo può causare un certo </a:t>
            </a:r>
            <a:r>
              <a:rPr lang="it-IT" sz="2400" dirty="0" err="1"/>
              <a:t>disorientamento…</a:t>
            </a:r>
            <a:r>
              <a:rPr lang="it-IT" sz="2400" dirty="0"/>
              <a:t> </a:t>
            </a:r>
            <a:endParaRPr lang="it-IT" sz="2400" dirty="0" smtClean="0"/>
          </a:p>
          <a:p>
            <a:pPr algn="just"/>
            <a:r>
              <a:rPr lang="it-IT" sz="2400" dirty="0" smtClean="0"/>
              <a:t>• </a:t>
            </a:r>
            <a:r>
              <a:rPr lang="it-IT" sz="2400" dirty="0"/>
              <a:t>Non hanno grandi difficoltà nei legami affettivi con italiani </a:t>
            </a:r>
            <a:endParaRPr lang="it-IT" sz="2400" dirty="0" smtClean="0"/>
          </a:p>
          <a:p>
            <a:pPr algn="just"/>
            <a:r>
              <a:rPr lang="it-IT" sz="2400" dirty="0" smtClean="0"/>
              <a:t>• </a:t>
            </a:r>
            <a:r>
              <a:rPr lang="it-IT" sz="2400" dirty="0"/>
              <a:t>Non hanno come modelli professionali di riferimento i propri genitori, ma anzi vogliono “riscattarsi” socialmente diventando architetti, medici, </a:t>
            </a:r>
            <a:r>
              <a:rPr lang="it-IT" sz="2400" dirty="0" err="1"/>
              <a:t>ingegneri…</a:t>
            </a:r>
            <a:r>
              <a:rPr lang="it-IT" sz="2400" dirty="0"/>
              <a:t>, per questo fanno registrare di solito una FORTE MOTIVAZIONE ALLO </a:t>
            </a:r>
            <a:r>
              <a:rPr lang="it-IT" sz="2400" dirty="0" smtClean="0"/>
              <a:t>STUDIO.</a:t>
            </a:r>
          </a:p>
          <a:p>
            <a:pPr algn="just"/>
            <a:r>
              <a:rPr lang="it-IT" sz="2400" dirty="0" smtClean="0"/>
              <a:t>Gli </a:t>
            </a:r>
            <a:r>
              <a:rPr lang="it-IT" sz="2400" dirty="0"/>
              <a:t>studenti nati in Italia hanno percorsi di scolarizzazione simili a quelli dei compagni italiani, soprattutto perché non incontrano ostacoli linguistici e hanno vissuti ed aspirazioni analoghe..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154369"/>
            <a:ext cx="8640000" cy="6370975"/>
          </a:xfrm>
          <a:prstGeom prst="rect">
            <a:avLst/>
          </a:prstGeom>
        </p:spPr>
        <p:txBody>
          <a:bodyPr wrap="square">
            <a:spAutoFit/>
          </a:bodyPr>
          <a:lstStyle/>
          <a:p>
            <a:pPr algn="ctr"/>
            <a:r>
              <a:rPr lang="it-IT" sz="2800" dirty="0"/>
              <a:t>ALUNNI NOMADI: ROM, SCINTI E </a:t>
            </a:r>
            <a:r>
              <a:rPr lang="it-IT" sz="2800" dirty="0" smtClean="0"/>
              <a:t>CAMINANTI</a:t>
            </a:r>
          </a:p>
          <a:p>
            <a:pPr algn="just"/>
            <a:r>
              <a:rPr lang="it-IT" sz="2000" dirty="0" smtClean="0"/>
              <a:t>Sono </a:t>
            </a:r>
            <a:r>
              <a:rPr lang="it-IT" sz="2000" dirty="0"/>
              <a:t>i tre principali gruppi di origine nomade, ma spesso oggi non nomadi, presenti in Italia, al cui interno sono presenti molteplici differenze di lingua, </a:t>
            </a:r>
            <a:r>
              <a:rPr lang="it-IT" sz="2000" dirty="0" err="1"/>
              <a:t>religionc</a:t>
            </a:r>
            <a:r>
              <a:rPr lang="it-IT" sz="2000" dirty="0"/>
              <a:t>, costumi. </a:t>
            </a:r>
            <a:endParaRPr lang="it-IT" sz="2000" dirty="0" smtClean="0"/>
          </a:p>
          <a:p>
            <a:pPr algn="just"/>
            <a:r>
              <a:rPr lang="it-IT" sz="2000" dirty="0" smtClean="0"/>
              <a:t>• </a:t>
            </a:r>
            <a:r>
              <a:rPr lang="it-IT" sz="2000" dirty="0"/>
              <a:t>Una parte di essi proviene dai paesi dell'Est Europa, anche da paesi membri dell'UE, spesso di recente immigrazione e non possiede la cittadinanza italiana. </a:t>
            </a:r>
            <a:endParaRPr lang="it-IT" sz="2000" dirty="0" smtClean="0"/>
          </a:p>
          <a:p>
            <a:pPr algn="just"/>
            <a:r>
              <a:rPr lang="it-IT" sz="2000" dirty="0" smtClean="0"/>
              <a:t>• </a:t>
            </a:r>
            <a:r>
              <a:rPr lang="it-IT" sz="2000" dirty="0"/>
              <a:t>Un'altra parte appartiene invece a famiglie residenti in Italia da molto tempo ed ha cittadinanza italiana, spesso da molte generazioni. </a:t>
            </a:r>
            <a:endParaRPr lang="it-IT" sz="2000" dirty="0" smtClean="0"/>
          </a:p>
          <a:p>
            <a:pPr algn="just"/>
            <a:r>
              <a:rPr lang="it-IT" sz="2000" dirty="0" smtClean="0"/>
              <a:t>• </a:t>
            </a:r>
            <a:r>
              <a:rPr lang="it-IT" sz="2000" dirty="0"/>
              <a:t>La partecipazione di questi alunni alla vita della scuola è problematica. </a:t>
            </a:r>
            <a:endParaRPr lang="it-IT" sz="2000" dirty="0" smtClean="0"/>
          </a:p>
          <a:p>
            <a:pPr algn="just"/>
            <a:r>
              <a:rPr lang="it-IT" sz="2000" dirty="0" smtClean="0"/>
              <a:t>• </a:t>
            </a:r>
            <a:r>
              <a:rPr lang="it-IT" sz="2000" dirty="0"/>
              <a:t>Si riscontra ancora un elevatissimo tasso di evasione scolastica e di frequenza irregolare. </a:t>
            </a:r>
            <a:endParaRPr lang="it-IT" sz="2000" dirty="0" smtClean="0"/>
          </a:p>
          <a:p>
            <a:pPr algn="just"/>
            <a:r>
              <a:rPr lang="it-IT" sz="2000" dirty="0" smtClean="0"/>
              <a:t>• </a:t>
            </a:r>
            <a:r>
              <a:rPr lang="it-IT" sz="2000" dirty="0"/>
              <a:t>Non sempre si tratta di un rifiuto ad integrarsi: accanto a fattori di oggettiva deprivazione socio-economica, vi è infatti una fondamentale resistenza psicologica verso un </a:t>
            </a:r>
            <a:r>
              <a:rPr lang="it-IT" sz="2000" dirty="0" smtClean="0"/>
              <a:t>processo, quello </a:t>
            </a:r>
            <a:r>
              <a:rPr lang="it-IT" sz="2000" dirty="0"/>
              <a:t>della </a:t>
            </a:r>
            <a:r>
              <a:rPr lang="it-IT" sz="2000" dirty="0" smtClean="0"/>
              <a:t>scolarizzazione, percepito </a:t>
            </a:r>
            <a:r>
              <a:rPr lang="it-IT" sz="2000" dirty="0"/>
              <a:t>come un'imposizione e una minaccia alla propria identità culturale, cui si associano, d'altra parte, consuetudini sociali e linguistiche profondamente diverse dalle nostre. (esempio del </a:t>
            </a:r>
            <a:r>
              <a:rPr lang="it-IT" sz="2000" dirty="0" err="1" smtClean="0"/>
              <a:t>romanì</a:t>
            </a:r>
            <a:r>
              <a:rPr lang="it-IT" sz="2000" dirty="0" smtClean="0"/>
              <a:t>).</a:t>
            </a:r>
          </a:p>
          <a:p>
            <a:pPr algn="just"/>
            <a:r>
              <a:rPr lang="it-IT" sz="2000" b="1" dirty="0" smtClean="0"/>
              <a:t>Lavorare </a:t>
            </a:r>
            <a:r>
              <a:rPr lang="it-IT" sz="2000" b="1" dirty="0"/>
              <a:t>con alunni e famiglie rom, </a:t>
            </a:r>
            <a:r>
              <a:rPr lang="it-IT" sz="2000" b="1" dirty="0" err="1"/>
              <a:t>sinti</a:t>
            </a:r>
            <a:r>
              <a:rPr lang="it-IT" sz="2000" b="1" dirty="0"/>
              <a:t> e </a:t>
            </a:r>
            <a:r>
              <a:rPr lang="it-IT" sz="2000" b="1" dirty="0" err="1"/>
              <a:t>caminanti</a:t>
            </a:r>
            <a:r>
              <a:rPr lang="it-IT" sz="2000" b="1" dirty="0"/>
              <a:t> richiede molta flessibilità e disponibilità ad impostare percorsi di apprendimento specifici e personalizzati, che tengano conto del retroterra culturale di queste popolazioni.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89625"/>
            <a:ext cx="8640000" cy="6678751"/>
          </a:xfrm>
          <a:prstGeom prst="rect">
            <a:avLst/>
          </a:prstGeom>
        </p:spPr>
        <p:txBody>
          <a:bodyPr wrap="square">
            <a:spAutoFit/>
          </a:bodyPr>
          <a:lstStyle/>
          <a:p>
            <a:pPr algn="ctr"/>
            <a:r>
              <a:rPr lang="it-IT" sz="2800" dirty="0"/>
              <a:t>INDICAZIONI OPERATIVE: (LINEE GUIDA...2014) </a:t>
            </a:r>
            <a:endParaRPr lang="it-IT" sz="2800" dirty="0" smtClean="0"/>
          </a:p>
          <a:p>
            <a:pPr algn="just"/>
            <a:r>
              <a:rPr lang="it-IT" sz="2000" b="1" dirty="0" smtClean="0"/>
              <a:t>ACCOGLIENZA</a:t>
            </a:r>
            <a:r>
              <a:rPr lang="it-IT" sz="2000" dirty="0"/>
              <a:t>: Insieme degli adempimenti e dei provvedimenti attraverso i quali viene formalizzalo il rapporto dell' alunno e della sua famiglia con la realtà scolastica. </a:t>
            </a:r>
            <a:r>
              <a:rPr lang="it-IT" sz="2000" b="1" dirty="0"/>
              <a:t>ISCRIZIONE</a:t>
            </a:r>
            <a:r>
              <a:rPr lang="it-IT" sz="2000" dirty="0"/>
              <a:t> DPR 394/99 Art.45 I minori stranieri presenti sul territorio nazionale hanno diritto all’istruzione INDIPENDENTEMENTE dalla regolarità della posizione in ordine al loro soggiorno, nelle forme e nei modi previsti per i cittadini italiani. Essi sono </a:t>
            </a:r>
            <a:r>
              <a:rPr lang="it-IT" sz="2000" b="1" dirty="0"/>
              <a:t>SOGGETTI ALL’OBBLIGO SCOLASTICO</a:t>
            </a:r>
            <a:r>
              <a:rPr lang="it-IT" sz="2000" dirty="0"/>
              <a:t> secondo le disposizioni vigenti in materia. L’iscrizione avviene nelle scuole italiane di ogni ordine e grado nei modi nelle condizioni previsti per i minori italiani. Essa può essere richiesta in qualunque periodo dell’anno scolastico. I minori stranieri privi di documentazione anagrafica , ovvero in possesso di documentazione irregolare o incompleta sono iscritti con </a:t>
            </a:r>
            <a:r>
              <a:rPr lang="it-IT" sz="2000" dirty="0" smtClean="0"/>
              <a:t>riserva, </a:t>
            </a:r>
            <a:r>
              <a:rPr lang="it-IT" sz="2000" dirty="0" err="1" smtClean="0"/>
              <a:t>ciònon</a:t>
            </a:r>
            <a:r>
              <a:rPr lang="it-IT" sz="2000" dirty="0" smtClean="0"/>
              <a:t> </a:t>
            </a:r>
            <a:r>
              <a:rPr lang="it-IT" sz="2000" dirty="0"/>
              <a:t>pregiudica il conseguimento dei titoli conclusivi dei corsi di studio delle scuole di ogni ordine e grado. I minori stranieri soggetti all’obbligo scolastico vengono iscritti alla classe corrispondente all’età anagrafica, salvo che il collegio dei docenti deliberi l’iscrizione ad una classe diversa tenendo conto: - dell’ordinamento degli studi del Paese di provenienza dell’alunno, che può determinare l’iscrizione ad una classe, immediatamente inferiore o superiore rispetto a quella corrispondente all’età anagrafica; - dell’accertamento di competenze, abilità e livelli di preparazione dell’alunno; - del corso di studi eventualmente seguito dall’alunno nel Paese di provenienza; - del titolo di studio eventualmente posseduto dall’alunno.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52000" y="260648"/>
            <a:ext cx="8640000" cy="6463308"/>
          </a:xfrm>
          <a:prstGeom prst="rect">
            <a:avLst/>
          </a:prstGeom>
        </p:spPr>
        <p:txBody>
          <a:bodyPr wrap="square">
            <a:spAutoFit/>
          </a:bodyPr>
          <a:lstStyle/>
          <a:p>
            <a:pPr algn="ctr"/>
            <a:r>
              <a:rPr lang="it-IT" sz="4000" b="1" dirty="0"/>
              <a:t>INDICAZIONI </a:t>
            </a:r>
            <a:r>
              <a:rPr lang="it-IT" sz="4000" b="1" dirty="0" smtClean="0"/>
              <a:t>OPERATIVE</a:t>
            </a:r>
          </a:p>
          <a:p>
            <a:pPr algn="just"/>
            <a:r>
              <a:rPr lang="it-IT" sz="3400" dirty="0" smtClean="0"/>
              <a:t>(LINEE </a:t>
            </a:r>
            <a:r>
              <a:rPr lang="it-IT" sz="3400" dirty="0"/>
              <a:t>GUIDA...2014) «equilibrata distribuzione delle iscrizioni tra le scuole» un'intesa tra scuole organizzate in reti di scuole collaborazione mirata con gli enti </a:t>
            </a:r>
            <a:r>
              <a:rPr lang="it-IT" sz="3400" dirty="0" smtClean="0"/>
              <a:t>locali riferimento </a:t>
            </a:r>
            <a:r>
              <a:rPr lang="it-IT" sz="3400" dirty="0"/>
              <a:t>normativo art. 7 del DPR. 275/1999 (Reti di scuole) «La costruzione di reti, associazioni e coordinamenti è rilevante non solo ai fini della distribuzione, ma più in generale per la costruzione di un'offerta formativa che riduca le disuguaglianze e i rischi di esclusione sociale per tutti.» (Linee guida...2014)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520512"/>
            <a:ext cx="8640000" cy="5816977"/>
          </a:xfrm>
          <a:prstGeom prst="rect">
            <a:avLst/>
          </a:prstGeom>
        </p:spPr>
        <p:txBody>
          <a:bodyPr>
            <a:spAutoFit/>
          </a:bodyPr>
          <a:lstStyle/>
          <a:p>
            <a:pPr algn="ctr"/>
            <a:r>
              <a:rPr lang="it-IT" sz="3600" b="1" dirty="0"/>
              <a:t>INDICAZIONI OPERATIVE</a:t>
            </a:r>
            <a:r>
              <a:rPr lang="it-IT" sz="3600" b="1" dirty="0" smtClean="0"/>
              <a:t>:</a:t>
            </a:r>
          </a:p>
          <a:p>
            <a:pPr algn="just"/>
            <a:r>
              <a:rPr lang="it-IT" sz="2400" dirty="0" smtClean="0"/>
              <a:t>(</a:t>
            </a:r>
            <a:r>
              <a:rPr lang="it-IT" sz="2400" dirty="0"/>
              <a:t>LINEE GUIDA...2014) NELL’ AMBITO DELLA STESSA SCUOLA FAVORIRE L’ETEROGENEITÀ piuttosto che formare classi omogenee per provenienza territoriale o religiosa degli stranieri </a:t>
            </a:r>
            <a:r>
              <a:rPr lang="it-IT" sz="2400" dirty="0" smtClean="0"/>
              <a:t>IMPORTANTE è il coinvolgimento </a:t>
            </a:r>
            <a:r>
              <a:rPr lang="it-IT" sz="2400" dirty="0"/>
              <a:t>dei genitori e delle famiglie, sia italiane che straniere, anche in forma associata al fine di PROMUOVERE scelte consapevoli e responsabili Attraverso strategie di gestione delle differenze </a:t>
            </a:r>
            <a:r>
              <a:rPr lang="it-IT" sz="2400" dirty="0" smtClean="0"/>
              <a:t>quali:</a:t>
            </a:r>
          </a:p>
          <a:p>
            <a:pPr algn="just"/>
            <a:endParaRPr lang="it-IT" sz="2400" dirty="0" smtClean="0"/>
          </a:p>
          <a:p>
            <a:pPr marL="457200" indent="-457200" algn="just">
              <a:buAutoNum type="arabicPeriod"/>
            </a:pPr>
            <a:r>
              <a:rPr lang="it-IT" sz="2400" b="1" dirty="0" smtClean="0"/>
              <a:t>approccio </a:t>
            </a:r>
            <a:r>
              <a:rPr lang="it-IT" sz="2400" b="1" dirty="0"/>
              <a:t>ispirato </a:t>
            </a:r>
            <a:r>
              <a:rPr lang="it-IT" sz="2400" b="1" dirty="0" smtClean="0"/>
              <a:t>all'incontro</a:t>
            </a:r>
          </a:p>
          <a:p>
            <a:pPr marL="457200" indent="-457200" algn="just"/>
            <a:r>
              <a:rPr lang="it-IT" sz="2400" b="1" dirty="0" smtClean="0"/>
              <a:t>2</a:t>
            </a:r>
            <a:r>
              <a:rPr lang="it-IT" sz="2400" b="1" dirty="0"/>
              <a:t>. </a:t>
            </a:r>
            <a:r>
              <a:rPr lang="it-IT" sz="2400" b="1" dirty="0" smtClean="0"/>
              <a:t> al </a:t>
            </a:r>
            <a:r>
              <a:rPr lang="it-IT" sz="2400" b="1" dirty="0"/>
              <a:t>reciproco riconoscimento </a:t>
            </a:r>
            <a:endParaRPr lang="it-IT" sz="2400" b="1" dirty="0" smtClean="0"/>
          </a:p>
          <a:p>
            <a:pPr marL="261938" indent="-261938" algn="just"/>
            <a:r>
              <a:rPr lang="it-IT" sz="2400" b="1" dirty="0" smtClean="0"/>
              <a:t>3.  alla </a:t>
            </a:r>
            <a:r>
              <a:rPr lang="it-IT" sz="2400" b="1" dirty="0"/>
              <a:t>progressiva </a:t>
            </a:r>
            <a:r>
              <a:rPr lang="it-IT" sz="2400" b="1" dirty="0" smtClean="0"/>
              <a:t>integrazione.</a:t>
            </a:r>
          </a:p>
          <a:p>
            <a:pPr algn="just"/>
            <a:endParaRPr lang="it-IT" sz="2400" dirty="0" smtClean="0"/>
          </a:p>
          <a:p>
            <a:pPr algn="just"/>
            <a:r>
              <a:rPr lang="it-IT" sz="2400" dirty="0" smtClean="0"/>
              <a:t>Esigenze </a:t>
            </a:r>
            <a:r>
              <a:rPr lang="it-IT" sz="2400" dirty="0"/>
              <a:t>didattiche possono </a:t>
            </a:r>
            <a:r>
              <a:rPr lang="it-IT" sz="2400" dirty="0" smtClean="0"/>
              <a:t>richiedere </a:t>
            </a:r>
            <a:r>
              <a:rPr lang="it-IT" sz="2400" dirty="0"/>
              <a:t>la formazione </a:t>
            </a:r>
            <a:r>
              <a:rPr lang="it-IT" sz="2400" dirty="0" smtClean="0"/>
              <a:t>TEMPORANEA di </a:t>
            </a:r>
            <a:r>
              <a:rPr lang="it-IT" sz="2400" dirty="0"/>
              <a:t>gruppi omogenei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52000" y="105013"/>
            <a:ext cx="8640000" cy="6647974"/>
          </a:xfrm>
          <a:prstGeom prst="rect">
            <a:avLst/>
          </a:prstGeom>
        </p:spPr>
        <p:txBody>
          <a:bodyPr>
            <a:spAutoFit/>
          </a:bodyPr>
          <a:lstStyle/>
          <a:p>
            <a:pPr algn="ctr"/>
            <a:r>
              <a:rPr lang="it-IT" sz="3600" b="1" dirty="0"/>
              <a:t>LE SFIDE PER UN ALUNNO </a:t>
            </a:r>
            <a:r>
              <a:rPr lang="it-IT" sz="3600" b="1" dirty="0" smtClean="0"/>
              <a:t>MIGRANTE</a:t>
            </a:r>
          </a:p>
          <a:p>
            <a:r>
              <a:rPr lang="it-IT" sz="2600" dirty="0" smtClean="0"/>
              <a:t>• </a:t>
            </a:r>
            <a:r>
              <a:rPr lang="it-IT" sz="2600" dirty="0"/>
              <a:t>L’APPRENDIMENTO DELLA NUOVA LINGUA </a:t>
            </a:r>
            <a:r>
              <a:rPr lang="it-IT" sz="2600" dirty="0" smtClean="0"/>
              <a:t>;</a:t>
            </a:r>
          </a:p>
          <a:p>
            <a:r>
              <a:rPr lang="it-IT" sz="2600" dirty="0" smtClean="0"/>
              <a:t>• </a:t>
            </a:r>
            <a:r>
              <a:rPr lang="it-IT" sz="2600" dirty="0"/>
              <a:t>IL RIORIENTAMENTO NELLO SPAZIO E NEL </a:t>
            </a:r>
            <a:r>
              <a:rPr lang="it-IT" sz="2600" dirty="0" smtClean="0"/>
              <a:t>TEMPO;</a:t>
            </a:r>
          </a:p>
          <a:p>
            <a:r>
              <a:rPr lang="it-IT" sz="2600" dirty="0" smtClean="0"/>
              <a:t>• </a:t>
            </a:r>
            <a:r>
              <a:rPr lang="it-IT" sz="2600" dirty="0"/>
              <a:t>LA NECESSITÀ </a:t>
            </a:r>
            <a:r>
              <a:rPr lang="it-IT" sz="2600" dirty="0" err="1"/>
              <a:t>DI</a:t>
            </a:r>
            <a:r>
              <a:rPr lang="it-IT" sz="2600" dirty="0"/>
              <a:t> DECODIFICARE LE REGOLE IMPLICITE ED ESPLICITE CHE REGOLANO LE RELAZIONI E I RUOLI NELLA </a:t>
            </a:r>
            <a:r>
              <a:rPr lang="it-IT" sz="2600" dirty="0" smtClean="0"/>
              <a:t>CLASSE;</a:t>
            </a:r>
          </a:p>
          <a:p>
            <a:r>
              <a:rPr lang="it-IT" sz="2600" dirty="0" smtClean="0"/>
              <a:t>• </a:t>
            </a:r>
            <a:r>
              <a:rPr lang="it-IT" sz="2600" dirty="0"/>
              <a:t>IL MARASMA EMOTIVO CHE IL VIAGGIO </a:t>
            </a:r>
            <a:r>
              <a:rPr lang="it-IT" sz="2600" dirty="0" err="1"/>
              <a:t>DI</a:t>
            </a:r>
            <a:r>
              <a:rPr lang="it-IT" sz="2600" dirty="0"/>
              <a:t> MIGRAZIONE COMPORTA, CON I VISSUTI </a:t>
            </a:r>
            <a:r>
              <a:rPr lang="it-IT" sz="2600" dirty="0" err="1"/>
              <a:t>DI</a:t>
            </a:r>
            <a:r>
              <a:rPr lang="it-IT" sz="2600" dirty="0"/>
              <a:t> PERDITA E CON LE DIFFICOLTÀ </a:t>
            </a:r>
            <a:r>
              <a:rPr lang="it-IT" sz="2600" dirty="0" err="1"/>
              <a:t>DI</a:t>
            </a:r>
            <a:r>
              <a:rPr lang="it-IT" sz="2600" dirty="0"/>
              <a:t> RITESSERE LEGAMI AFFETTIVI CON I GENITORI </a:t>
            </a:r>
            <a:r>
              <a:rPr lang="it-IT" sz="2600" dirty="0" smtClean="0"/>
              <a:t>QUASI ESTRANEI</a:t>
            </a:r>
            <a:r>
              <a:rPr lang="it-IT" sz="2600" dirty="0"/>
              <a:t>. </a:t>
            </a:r>
            <a:endParaRPr lang="it-IT" sz="2600" dirty="0" smtClean="0"/>
          </a:p>
          <a:p>
            <a:pPr algn="just"/>
            <a:r>
              <a:rPr lang="it-IT" sz="2600" dirty="0" smtClean="0"/>
              <a:t>«</a:t>
            </a:r>
            <a:r>
              <a:rPr lang="it-IT" sz="2600" dirty="0"/>
              <a:t>Durante la fase dell’inserimento dobbiamo quindi registrare i bisogni linguistici e le necessità di apprendimento, ma dobbiamo anche essere consapevoli del disorientamento e della nostalgia che connotano questo </a:t>
            </a:r>
            <a:r>
              <a:rPr lang="it-IT" sz="2600" dirty="0" smtClean="0"/>
              <a:t>passaggio». </a:t>
            </a:r>
            <a:r>
              <a:rPr lang="it-IT" sz="2600" dirty="0"/>
              <a:t>(da "A scuola nessuno è straniero" di Graziella </a:t>
            </a:r>
            <a:r>
              <a:rPr lang="it-IT" sz="2600" dirty="0" err="1"/>
              <a:t>Favaro</a:t>
            </a:r>
            <a:r>
              <a:rPr lang="it-IT" sz="2600" dirty="0"/>
              <a:t>) INDICAZIONI OPERATIVE: (LINEE GUIDA...2014)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52000" y="489734"/>
            <a:ext cx="8640000" cy="5539978"/>
          </a:xfrm>
          <a:prstGeom prst="rect">
            <a:avLst/>
          </a:prstGeom>
        </p:spPr>
        <p:txBody>
          <a:bodyPr wrap="square">
            <a:spAutoFit/>
          </a:bodyPr>
          <a:lstStyle/>
          <a:p>
            <a:r>
              <a:rPr lang="it-IT" sz="3000" b="1" dirty="0" smtClean="0"/>
              <a:t>INDICAZIONI OPERATIVE: DUE APPROCCI DIFFERENTI </a:t>
            </a:r>
          </a:p>
          <a:p>
            <a:pPr algn="just"/>
            <a:endParaRPr lang="it-IT" sz="2700" b="1" dirty="0" smtClean="0"/>
          </a:p>
          <a:p>
            <a:pPr algn="just"/>
            <a:r>
              <a:rPr lang="it-IT" sz="2700" b="1" dirty="0" smtClean="0"/>
              <a:t>APPROCCIO CULTURALE</a:t>
            </a:r>
            <a:r>
              <a:rPr lang="it-IT" sz="2700" dirty="0" smtClean="0"/>
              <a:t>, mette </a:t>
            </a:r>
            <a:r>
              <a:rPr lang="it-IT" sz="2700" dirty="0"/>
              <a:t>a proprio agio il nuovo alunno, considerandolo soprattutto come “emigrato da</a:t>
            </a:r>
            <a:r>
              <a:rPr lang="it-IT" sz="2700" dirty="0" smtClean="0"/>
              <a:t>”; l’enfasi </a:t>
            </a:r>
            <a:r>
              <a:rPr lang="it-IT" sz="2700" dirty="0"/>
              <a:t>viene allora portata sui riti d’accoglienza, sulla raccolta della sua (supposta) storia e “cultura </a:t>
            </a:r>
            <a:r>
              <a:rPr lang="it-IT" sz="2700" dirty="0" smtClean="0"/>
              <a:t>d’origine”</a:t>
            </a:r>
          </a:p>
          <a:p>
            <a:pPr algn="just"/>
            <a:endParaRPr lang="it-IT" sz="2700" b="1" dirty="0" smtClean="0"/>
          </a:p>
          <a:p>
            <a:pPr algn="just"/>
            <a:r>
              <a:rPr lang="it-IT" sz="2700" b="1" dirty="0" smtClean="0"/>
              <a:t>APPROCCIO </a:t>
            </a:r>
            <a:r>
              <a:rPr lang="it-IT" sz="2700" b="1" dirty="0" err="1"/>
              <a:t>DI</a:t>
            </a:r>
            <a:r>
              <a:rPr lang="it-IT" sz="2700" b="1" dirty="0"/>
              <a:t> CONTROLLO</a:t>
            </a:r>
            <a:r>
              <a:rPr lang="it-IT" sz="2700" dirty="0"/>
              <a:t>, basato su pratiche, strumenti e prove che tendono a mettere l’altro sotto esame, a porne in risalto le competenze, o meglio le non competenze, il percorso scolastico, i bisogni linguistici </a:t>
            </a:r>
            <a:r>
              <a:rPr lang="it-IT" sz="2700" dirty="0" smtClean="0"/>
              <a:t>e vengono </a:t>
            </a:r>
            <a:r>
              <a:rPr lang="it-IT" sz="2700" dirty="0"/>
              <a:t>sottolineate le differenze e le appartenenze </a:t>
            </a:r>
            <a:r>
              <a:rPr lang="it-IT" sz="2700" dirty="0" smtClean="0"/>
              <a:t>culturali, i </a:t>
            </a:r>
            <a:r>
              <a:rPr lang="it-IT" sz="2700" dirty="0"/>
              <a:t>vuoti e le carenze, i bisogni e le lacune.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188640"/>
            <a:ext cx="8640000" cy="6524863"/>
          </a:xfrm>
          <a:prstGeom prst="rect">
            <a:avLst/>
          </a:prstGeom>
        </p:spPr>
        <p:txBody>
          <a:bodyPr wrap="square">
            <a:spAutoFit/>
          </a:bodyPr>
          <a:lstStyle/>
          <a:p>
            <a:pPr algn="ctr"/>
            <a:r>
              <a:rPr lang="it-IT" sz="2200" b="1" u="sng" dirty="0"/>
              <a:t>RIFERIMENTI NORMATIVI</a:t>
            </a:r>
          </a:p>
          <a:p>
            <a:pPr algn="just"/>
            <a:r>
              <a:rPr lang="it-IT" sz="2200" dirty="0"/>
              <a:t>• Legge n. 40 del 06 marzo ‘98 (legge immigrazione): tutela il diritto all’accesso </a:t>
            </a:r>
            <a:r>
              <a:rPr lang="it-IT" sz="2200" dirty="0" smtClean="0"/>
              <a:t>a scuola</a:t>
            </a:r>
            <a:endParaRPr lang="it-IT" sz="2200" dirty="0"/>
          </a:p>
          <a:p>
            <a:pPr algn="just"/>
            <a:r>
              <a:rPr lang="it-IT" sz="2200" dirty="0"/>
              <a:t>• </a:t>
            </a:r>
            <a:r>
              <a:rPr lang="it-IT" sz="2200" dirty="0" err="1"/>
              <a:t>D.lgvo</a:t>
            </a:r>
            <a:r>
              <a:rPr lang="it-IT" sz="2200" dirty="0"/>
              <a:t> n. 286 del 25.07.’98 : TU immigrazione – coordina gli interventi a </a:t>
            </a:r>
            <a:r>
              <a:rPr lang="it-IT" sz="2200" dirty="0" smtClean="0"/>
              <a:t>favore dell’accoglienza </a:t>
            </a:r>
            <a:r>
              <a:rPr lang="it-IT" sz="2200" dirty="0"/>
              <a:t>e dell’integrazione in particolare scolastica</a:t>
            </a:r>
          </a:p>
          <a:p>
            <a:pPr algn="just"/>
            <a:r>
              <a:rPr lang="it-IT" sz="2200" dirty="0"/>
              <a:t>• Art. 45 DPR 394 del ’99 : regolamento di attuazione del TU</a:t>
            </a:r>
          </a:p>
          <a:p>
            <a:pPr algn="just"/>
            <a:r>
              <a:rPr lang="it-IT" sz="2200" dirty="0"/>
              <a:t>• Legge n. 189 del 30.07.’02 (Bossi – Fini) : procedura di accoglienza degli </a:t>
            </a:r>
            <a:r>
              <a:rPr lang="it-IT" sz="2200" dirty="0" smtClean="0"/>
              <a:t>alunni stranieri</a:t>
            </a:r>
            <a:endParaRPr lang="it-IT" sz="2200" dirty="0"/>
          </a:p>
          <a:p>
            <a:pPr algn="just"/>
            <a:r>
              <a:rPr lang="it-IT" sz="2200" dirty="0"/>
              <a:t>• DPR n.275 del ‘99 : regolamento recante norme </a:t>
            </a:r>
            <a:r>
              <a:rPr lang="it-IT" sz="2200" dirty="0" smtClean="0"/>
              <a:t>sull’autonomia scolastica</a:t>
            </a:r>
            <a:endParaRPr lang="it-IT" sz="2200" dirty="0"/>
          </a:p>
          <a:p>
            <a:pPr algn="just"/>
            <a:r>
              <a:rPr lang="it-IT" sz="2200" dirty="0"/>
              <a:t>• Legge n.53 del ‘03: personalizzazione dei piani di studio</a:t>
            </a:r>
          </a:p>
          <a:p>
            <a:pPr algn="just"/>
            <a:r>
              <a:rPr lang="it-IT" sz="2200" dirty="0"/>
              <a:t>• Documento ottobre ‘07 «Via italiana per la scuola interculturale e</a:t>
            </a:r>
          </a:p>
          <a:p>
            <a:pPr algn="just"/>
            <a:r>
              <a:rPr lang="it-IT" sz="2200" dirty="0"/>
              <a:t>l’integrazione degli alunni stranieri» MODELLO ITALIANO</a:t>
            </a:r>
          </a:p>
          <a:p>
            <a:pPr algn="just"/>
            <a:r>
              <a:rPr lang="it-IT" sz="2200" dirty="0"/>
              <a:t>• C.M. N.2 DEL ‘10 e nota MIUR del 08.01.’11: Iscrizioni: </a:t>
            </a:r>
            <a:r>
              <a:rPr lang="it-IT" sz="2200" b="1" dirty="0"/>
              <a:t>fissa il limite </a:t>
            </a:r>
            <a:r>
              <a:rPr lang="it-IT" sz="2200" b="1" dirty="0" smtClean="0"/>
              <a:t>massimo del </a:t>
            </a:r>
            <a:r>
              <a:rPr lang="it-IT" sz="2200" b="1" dirty="0"/>
              <a:t>30% di studenti stranieri nelle classi (possibilità di deroga a cura </a:t>
            </a:r>
            <a:r>
              <a:rPr lang="it-IT" sz="2200" b="1" dirty="0" smtClean="0"/>
              <a:t>del </a:t>
            </a:r>
            <a:r>
              <a:rPr lang="it-IT" sz="2200" dirty="0" smtClean="0"/>
              <a:t>direttore </a:t>
            </a:r>
            <a:r>
              <a:rPr lang="it-IT" sz="2200" dirty="0"/>
              <a:t>generale dell’USR)</a:t>
            </a:r>
          </a:p>
          <a:p>
            <a:pPr algn="just"/>
            <a:r>
              <a:rPr lang="it-IT" sz="2200" dirty="0"/>
              <a:t>• MIUR </a:t>
            </a:r>
            <a:r>
              <a:rPr lang="it-IT" sz="2200" b="1" dirty="0"/>
              <a:t>- Direzione generale per lo studente ufficio per l’integrazione </a:t>
            </a:r>
            <a:r>
              <a:rPr lang="it-IT" sz="2200" b="1" dirty="0" smtClean="0"/>
              <a:t>alunni </a:t>
            </a:r>
            <a:r>
              <a:rPr lang="it-IT" sz="2200" dirty="0" smtClean="0"/>
              <a:t>stranieri </a:t>
            </a:r>
            <a:r>
              <a:rPr lang="it-IT" sz="2200" dirty="0"/>
              <a:t>– 2006 e 2014 : Linee guida per l’accoglienza e l’integrazione </a:t>
            </a:r>
            <a:r>
              <a:rPr lang="it-IT" sz="2200" dirty="0" smtClean="0"/>
              <a:t>degli alunni </a:t>
            </a:r>
            <a:r>
              <a:rPr lang="it-IT" sz="2200" dirty="0"/>
              <a:t>stranieri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612845"/>
            <a:ext cx="8640000" cy="5816977"/>
          </a:xfrm>
          <a:prstGeom prst="rect">
            <a:avLst/>
          </a:prstGeom>
        </p:spPr>
        <p:txBody>
          <a:bodyPr wrap="square">
            <a:spAutoFit/>
          </a:bodyPr>
          <a:lstStyle/>
          <a:p>
            <a:pPr algn="ctr"/>
            <a:r>
              <a:rPr lang="it-IT" sz="3600" b="1" dirty="0" smtClean="0"/>
              <a:t>RISPETTARE IL LORO SILENZIO </a:t>
            </a:r>
          </a:p>
          <a:p>
            <a:pPr algn="just"/>
            <a:r>
              <a:rPr lang="it-IT" sz="2400" dirty="0" smtClean="0"/>
              <a:t>Negli </a:t>
            </a:r>
            <a:r>
              <a:rPr lang="it-IT" sz="2400" dirty="0"/>
              <a:t>alunni </a:t>
            </a:r>
            <a:r>
              <a:rPr lang="it-IT" sz="2400" dirty="0" smtClean="0"/>
              <a:t>neo-arrivati </a:t>
            </a:r>
            <a:r>
              <a:rPr lang="it-IT" sz="2400" dirty="0"/>
              <a:t>c’è </a:t>
            </a:r>
            <a:r>
              <a:rPr lang="it-IT" sz="2400" dirty="0" smtClean="0"/>
              <a:t>spesso una </a:t>
            </a:r>
            <a:r>
              <a:rPr lang="it-IT" sz="2400" dirty="0"/>
              <a:t>fase in cui </a:t>
            </a:r>
            <a:r>
              <a:rPr lang="it-IT" sz="2400" dirty="0" smtClean="0"/>
              <a:t>la nostalgia e lo sconforto si manifestano con il silenzio, tuttavia il </a:t>
            </a:r>
            <a:r>
              <a:rPr lang="it-IT" sz="2400" dirty="0"/>
              <a:t>desiderio di </a:t>
            </a:r>
            <a:r>
              <a:rPr lang="it-IT" sz="2400" dirty="0" smtClean="0"/>
              <a:t>apprendere rimane vivo. Prima di sollecitarli ed interpellarli è necessario rispettare questo silenzio in cui l’alunno sta rielaborando tante cose... </a:t>
            </a:r>
          </a:p>
          <a:p>
            <a:pPr algn="just"/>
            <a:r>
              <a:rPr lang="it-IT" sz="2400" dirty="0" smtClean="0"/>
              <a:t>L’insegnante deve:</a:t>
            </a:r>
          </a:p>
          <a:p>
            <a:pPr marL="457200" indent="-457200" algn="just">
              <a:buAutoNum type="arabicPeriod"/>
            </a:pPr>
            <a:r>
              <a:rPr lang="it-IT" sz="2400" dirty="0" smtClean="0"/>
              <a:t>DARE </a:t>
            </a:r>
            <a:r>
              <a:rPr lang="it-IT" sz="2400" dirty="0"/>
              <a:t>TEMPO </a:t>
            </a:r>
            <a:endParaRPr lang="it-IT" sz="2400" dirty="0" smtClean="0"/>
          </a:p>
          <a:p>
            <a:pPr marL="457200" indent="-457200" algn="just">
              <a:buAutoNum type="arabicPeriod"/>
            </a:pPr>
            <a:r>
              <a:rPr lang="it-IT" sz="2400" dirty="0" smtClean="0"/>
              <a:t>DARSI </a:t>
            </a:r>
            <a:r>
              <a:rPr lang="it-IT" sz="2400" dirty="0"/>
              <a:t>TEMPO, NON AVERE FRETTA </a:t>
            </a:r>
            <a:r>
              <a:rPr lang="it-IT" sz="2400" dirty="0" err="1"/>
              <a:t>DI</a:t>
            </a:r>
            <a:r>
              <a:rPr lang="it-IT" sz="2400" dirty="0"/>
              <a:t> ARRIVARE A RISULTATI </a:t>
            </a:r>
            <a:endParaRPr lang="it-IT" sz="2400" dirty="0" smtClean="0"/>
          </a:p>
          <a:p>
            <a:pPr marL="457200" indent="-457200" algn="just">
              <a:buAutoNum type="arabicPeriod"/>
            </a:pPr>
            <a:r>
              <a:rPr lang="it-IT" sz="2400" dirty="0" smtClean="0"/>
              <a:t>PRESTARE </a:t>
            </a:r>
            <a:r>
              <a:rPr lang="it-IT" sz="2400" dirty="0"/>
              <a:t>ATTENZIONE SIA ALLE PAROLE CHE AI SILENZI </a:t>
            </a:r>
            <a:endParaRPr lang="it-IT" sz="2400" dirty="0" smtClean="0"/>
          </a:p>
          <a:p>
            <a:pPr marL="457200" indent="-457200" algn="just">
              <a:buAutoNum type="arabicPeriod"/>
            </a:pPr>
            <a:r>
              <a:rPr lang="it-IT" sz="2400" dirty="0" smtClean="0"/>
              <a:t>RIVOLGERE </a:t>
            </a:r>
            <a:r>
              <a:rPr lang="it-IT" sz="2400" dirty="0"/>
              <a:t>ALTRE ATTENZIONI AI CONTESTI E ALLE SOLLECITAZIONI DELLO SCAMBIO, CHE DEVONO ESSERE INCLUSIVI E RIVOLTI A TUTTI, NON INTRUSIVI E FOCALIZZATI SU UN SINGOLO </a:t>
            </a:r>
            <a:r>
              <a:rPr lang="it-IT" sz="2400" dirty="0" smtClean="0"/>
              <a:t>ALLIEVO</a:t>
            </a:r>
          </a:p>
          <a:p>
            <a:pPr marL="457200" indent="-457200" algn="just">
              <a:buAutoNum type="arabicPeriod"/>
            </a:pPr>
            <a:r>
              <a:rPr lang="it-IT" sz="2400" dirty="0" smtClean="0"/>
              <a:t>RICORDARSI </a:t>
            </a:r>
            <a:r>
              <a:rPr lang="it-IT" sz="2400" dirty="0"/>
              <a:t>CHE RECETTIVO NON SIGNIFICA PASSIVO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52000" y="382012"/>
            <a:ext cx="8640000" cy="6093976"/>
          </a:xfrm>
          <a:prstGeom prst="rect">
            <a:avLst/>
          </a:prstGeom>
        </p:spPr>
        <p:txBody>
          <a:bodyPr wrap="square">
            <a:spAutoFit/>
          </a:bodyPr>
          <a:lstStyle/>
          <a:p>
            <a:pPr algn="ctr"/>
            <a:r>
              <a:rPr lang="it-IT" sz="3600" b="1" dirty="0" smtClean="0"/>
              <a:t>IL </a:t>
            </a:r>
            <a:r>
              <a:rPr lang="it-IT" sz="3600" b="1" dirty="0"/>
              <a:t>PROTOCOLLO </a:t>
            </a:r>
            <a:r>
              <a:rPr lang="it-IT" sz="3600" b="1" dirty="0" err="1"/>
              <a:t>DI</a:t>
            </a:r>
            <a:r>
              <a:rPr lang="it-IT" sz="3600" b="1" dirty="0"/>
              <a:t> </a:t>
            </a:r>
            <a:r>
              <a:rPr lang="it-IT" sz="3600" b="1" dirty="0" smtClean="0"/>
              <a:t>ACCOGLIENZA</a:t>
            </a:r>
          </a:p>
          <a:p>
            <a:r>
              <a:rPr lang="it-IT" sz="2400" dirty="0" smtClean="0"/>
              <a:t>DOCUMENTO </a:t>
            </a:r>
            <a:r>
              <a:rPr lang="it-IT" sz="2400" dirty="0"/>
              <a:t>FONDAMENTALE CHE INDICA FINALITÀ, OBIETTIVI, PASSI DA COMPIERE, STRUTTURE E STRUMENTI PER L’INSERIMENTO E L’INTEGRAZIONE DEGLI ALUNNI STRANIERI </a:t>
            </a:r>
            <a:endParaRPr lang="it-IT" sz="2400" dirty="0" smtClean="0"/>
          </a:p>
          <a:p>
            <a:r>
              <a:rPr lang="it-IT" sz="2400" dirty="0" smtClean="0"/>
              <a:t>FINALITÀ:</a:t>
            </a:r>
          </a:p>
          <a:p>
            <a:pPr algn="just"/>
            <a:r>
              <a:rPr lang="it-IT" sz="2400" dirty="0" smtClean="0"/>
              <a:t>• </a:t>
            </a:r>
            <a:r>
              <a:rPr lang="it-IT" sz="2400" dirty="0"/>
              <a:t>definire e attivare pratiche condivise all’interno dell’Istituto in tema di accoglienza di alunni stranieri; </a:t>
            </a:r>
            <a:endParaRPr lang="it-IT" sz="2400" dirty="0" smtClean="0"/>
          </a:p>
          <a:p>
            <a:pPr algn="just"/>
            <a:r>
              <a:rPr lang="it-IT" sz="2400" dirty="0" smtClean="0"/>
              <a:t>• </a:t>
            </a:r>
            <a:r>
              <a:rPr lang="it-IT" sz="2400" dirty="0"/>
              <a:t>facilitare l’ingresso di bambini e ragazzi di un’altra nazionalità nel sistema scolastico e sociale ed accoglierli in un clima di serenità; </a:t>
            </a:r>
            <a:endParaRPr lang="it-IT" sz="2400" dirty="0" smtClean="0"/>
          </a:p>
          <a:p>
            <a:pPr algn="just"/>
            <a:r>
              <a:rPr lang="it-IT" sz="2400" dirty="0" smtClean="0"/>
              <a:t>• </a:t>
            </a:r>
            <a:r>
              <a:rPr lang="it-IT" sz="2400" dirty="0"/>
              <a:t>sostenere gli studenti neo arrivati nella fase di adattamento al nuovo contesto; </a:t>
            </a:r>
            <a:endParaRPr lang="it-IT" sz="2400" dirty="0" smtClean="0"/>
          </a:p>
          <a:p>
            <a:pPr algn="just"/>
            <a:r>
              <a:rPr lang="it-IT" sz="2400" dirty="0" smtClean="0"/>
              <a:t>• </a:t>
            </a:r>
            <a:r>
              <a:rPr lang="it-IT" sz="2400" dirty="0"/>
              <a:t>favorire un clima di accoglienza e di attenzione alle relazioni, per prevenire e rimuovere eventuali ostacoli alla piena integrazione; </a:t>
            </a:r>
            <a:endParaRPr lang="it-IT" sz="2400" dirty="0" smtClean="0"/>
          </a:p>
          <a:p>
            <a:pPr algn="just"/>
            <a:r>
              <a:rPr lang="it-IT" sz="2400" dirty="0" smtClean="0"/>
              <a:t>• </a:t>
            </a:r>
            <a:r>
              <a:rPr lang="it-IT" sz="2400" dirty="0"/>
              <a:t>promuovere la comunicazione tra scuole e tra scuola e territorio sui temi dell’accoglienza e dell’educazione interculturale. </a:t>
            </a:r>
            <a:endParaRPr lang="it-IT" sz="2400" dirty="0" smtClean="0"/>
          </a:p>
          <a:p>
            <a:endParaRPr lang="it-IT"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52000" y="188640"/>
            <a:ext cx="8640000" cy="6463308"/>
          </a:xfrm>
          <a:prstGeom prst="rect">
            <a:avLst/>
          </a:prstGeom>
        </p:spPr>
        <p:txBody>
          <a:bodyPr wrap="square">
            <a:spAutoFit/>
          </a:bodyPr>
          <a:lstStyle/>
          <a:p>
            <a:pPr algn="ctr"/>
            <a:r>
              <a:rPr lang="it-IT" sz="3600" b="1" dirty="0" smtClean="0"/>
              <a:t>IL </a:t>
            </a:r>
            <a:r>
              <a:rPr lang="it-IT" sz="3600" b="1" dirty="0"/>
              <a:t>PROTOCOLLO </a:t>
            </a:r>
            <a:r>
              <a:rPr lang="it-IT" sz="3600" b="1" dirty="0" err="1"/>
              <a:t>DI</a:t>
            </a:r>
            <a:r>
              <a:rPr lang="it-IT" sz="3600" b="1" dirty="0"/>
              <a:t> </a:t>
            </a:r>
            <a:r>
              <a:rPr lang="it-IT" sz="3600" b="1" dirty="0" smtClean="0"/>
              <a:t>ACCOGLIENZA</a:t>
            </a:r>
          </a:p>
          <a:p>
            <a:r>
              <a:rPr lang="it-IT" sz="2400" dirty="0" smtClean="0"/>
              <a:t>DOCUMENTO </a:t>
            </a:r>
            <a:r>
              <a:rPr lang="it-IT" sz="2400" dirty="0"/>
              <a:t>FONDAMENTALE CHE INDICA FINALITÀ, OBIETTIVI, PASSI DA COMPIERE, STRUTTURE E STRUMENTI PER L’INSERIMENTO E L’INTEGRAZIONE DEGLI ALUNNI STRANIERI </a:t>
            </a:r>
            <a:endParaRPr lang="it-IT" sz="2400" dirty="0" smtClean="0"/>
          </a:p>
          <a:p>
            <a:r>
              <a:rPr lang="it-IT" dirty="0" smtClean="0"/>
              <a:t>CONTENUTI </a:t>
            </a:r>
          </a:p>
          <a:p>
            <a:r>
              <a:rPr lang="it-IT" dirty="0" smtClean="0"/>
              <a:t>• </a:t>
            </a:r>
            <a:r>
              <a:rPr lang="it-IT" dirty="0"/>
              <a:t>prevede l’istituzione formale di una Commissione d’Accoglienza come articolazione del Collegio dei Docenti; </a:t>
            </a:r>
            <a:endParaRPr lang="it-IT" dirty="0" smtClean="0"/>
          </a:p>
          <a:p>
            <a:r>
              <a:rPr lang="it-IT" dirty="0" smtClean="0"/>
              <a:t>• </a:t>
            </a:r>
            <a:r>
              <a:rPr lang="it-IT" dirty="0"/>
              <a:t>contiene i criteri e le indicazioni riguardo alle modalità di iscrizione e inserimento degli alunni stranieri; </a:t>
            </a:r>
            <a:endParaRPr lang="it-IT" dirty="0" smtClean="0"/>
          </a:p>
          <a:p>
            <a:r>
              <a:rPr lang="it-IT" dirty="0" smtClean="0"/>
              <a:t>• </a:t>
            </a:r>
            <a:r>
              <a:rPr lang="it-IT" dirty="0"/>
              <a:t>traccia fasi e </a:t>
            </a:r>
            <a:r>
              <a:rPr lang="it-IT" dirty="0" smtClean="0"/>
              <a:t>modalità dell’accoglienza </a:t>
            </a:r>
            <a:r>
              <a:rPr lang="it-IT" dirty="0"/>
              <a:t>a scuola, definendo compiti e ruoli degli operatori scolastici e di coloro che partecipano a questo processo; </a:t>
            </a:r>
            <a:endParaRPr lang="it-IT" dirty="0" smtClean="0"/>
          </a:p>
          <a:p>
            <a:r>
              <a:rPr lang="it-IT" dirty="0" smtClean="0"/>
              <a:t>• </a:t>
            </a:r>
            <a:r>
              <a:rPr lang="it-IT" dirty="0"/>
              <a:t>indica le fasi e le modalità di intervento per l’apprendimento della lingua italiana come lingua sia di comunicazione che di studio; </a:t>
            </a:r>
            <a:endParaRPr lang="it-IT" dirty="0" smtClean="0"/>
          </a:p>
          <a:p>
            <a:r>
              <a:rPr lang="it-IT" dirty="0" smtClean="0"/>
              <a:t>• </a:t>
            </a:r>
            <a:r>
              <a:rPr lang="it-IT" dirty="0"/>
              <a:t>ricerca strumenti didattici e materiali che supportino il lavoro didattico rivolto agli alunni stranieri. </a:t>
            </a:r>
            <a:endParaRPr lang="it-IT" dirty="0" smtClean="0"/>
          </a:p>
          <a:p>
            <a:r>
              <a:rPr lang="it-IT" dirty="0" smtClean="0"/>
              <a:t>Il </a:t>
            </a:r>
            <a:r>
              <a:rPr lang="it-IT" dirty="0"/>
              <a:t>Protocollo definisce prassi condivise di carattere: </a:t>
            </a:r>
            <a:endParaRPr lang="it-IT" dirty="0" smtClean="0"/>
          </a:p>
          <a:p>
            <a:r>
              <a:rPr lang="it-IT" dirty="0" smtClean="0"/>
              <a:t>• </a:t>
            </a:r>
            <a:r>
              <a:rPr lang="it-IT" dirty="0"/>
              <a:t>amministrativo e </a:t>
            </a:r>
            <a:r>
              <a:rPr lang="it-IT" dirty="0" smtClean="0"/>
              <a:t>burocratico: l’iscrizione</a:t>
            </a:r>
            <a:r>
              <a:rPr lang="it-IT" dirty="0"/>
              <a:t>; </a:t>
            </a:r>
            <a:endParaRPr lang="it-IT" dirty="0" smtClean="0"/>
          </a:p>
          <a:p>
            <a:r>
              <a:rPr lang="it-IT" dirty="0" smtClean="0"/>
              <a:t>• </a:t>
            </a:r>
            <a:r>
              <a:rPr lang="it-IT" dirty="0"/>
              <a:t>comunicativo e relazionale: prima conoscenza; </a:t>
            </a:r>
            <a:endParaRPr lang="it-IT" dirty="0" smtClean="0"/>
          </a:p>
          <a:p>
            <a:r>
              <a:rPr lang="it-IT" dirty="0" smtClean="0"/>
              <a:t>• </a:t>
            </a:r>
            <a:r>
              <a:rPr lang="it-IT" dirty="0" err="1"/>
              <a:t>educativo-didattico</a:t>
            </a:r>
            <a:r>
              <a:rPr lang="it-IT" dirty="0"/>
              <a:t>: proposta di assegnazione alla classe, accoglienza, relazioni interculturali, italiano come lingua 2; </a:t>
            </a:r>
            <a:endParaRPr lang="it-IT" dirty="0" smtClean="0"/>
          </a:p>
          <a:p>
            <a:r>
              <a:rPr lang="it-IT" dirty="0" smtClean="0"/>
              <a:t>• </a:t>
            </a:r>
            <a:r>
              <a:rPr lang="it-IT" dirty="0"/>
              <a:t>sociale: rapporti e collaborazioni con il territorio.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52000" y="58847"/>
            <a:ext cx="8640000" cy="6740307"/>
          </a:xfrm>
          <a:prstGeom prst="rect">
            <a:avLst/>
          </a:prstGeom>
        </p:spPr>
        <p:txBody>
          <a:bodyPr wrap="square">
            <a:spAutoFit/>
          </a:bodyPr>
          <a:lstStyle/>
          <a:p>
            <a:pPr algn="ctr"/>
            <a:r>
              <a:rPr lang="it-IT" sz="3200" dirty="0"/>
              <a:t>COMUNICARE SIGNIFICATIVO... </a:t>
            </a:r>
            <a:endParaRPr lang="it-IT" sz="3200" dirty="0" smtClean="0"/>
          </a:p>
          <a:p>
            <a:pPr algn="just"/>
            <a:r>
              <a:rPr lang="it-IT" sz="2500" dirty="0" smtClean="0"/>
              <a:t>Nella </a:t>
            </a:r>
            <a:r>
              <a:rPr lang="it-IT" sz="2500" dirty="0"/>
              <a:t>fase di accoglienza il docente non deve mai rinunciare alla comunicazione magari per paura di sbagliare o non essere compreso. </a:t>
            </a:r>
            <a:r>
              <a:rPr lang="it-IT" sz="2500" dirty="0" smtClean="0"/>
              <a:t>Rivolgersi </a:t>
            </a:r>
            <a:r>
              <a:rPr lang="it-IT" sz="2500" dirty="0"/>
              <a:t>a lui/lei in italiano, dicendo cose essenziali in modo pacato, semplice ma corretto, usando intonazioni di voce che possano comunicare al di là delle </a:t>
            </a:r>
            <a:r>
              <a:rPr lang="it-IT" sz="2500" dirty="0" smtClean="0"/>
              <a:t>parole. Non </a:t>
            </a:r>
            <a:r>
              <a:rPr lang="it-IT" sz="2500" dirty="0"/>
              <a:t>crediamo che siano necessari abbracci e contatti fisici: non in tutte le culture i bambini sono abituati a ciò; talvolta bastano gesti come la mano su una </a:t>
            </a:r>
            <a:r>
              <a:rPr lang="it-IT" sz="2500" dirty="0" smtClean="0"/>
              <a:t>spalla. Se </a:t>
            </a:r>
            <a:r>
              <a:rPr lang="it-IT" sz="2500" dirty="0"/>
              <a:t>conosciamo qualche parola nella lingua dell’alunno, tanto meglio, possiamo affiancarle alle parole </a:t>
            </a:r>
            <a:r>
              <a:rPr lang="it-IT" sz="2500" dirty="0" smtClean="0"/>
              <a:t>italiane, usare </a:t>
            </a:r>
            <a:r>
              <a:rPr lang="it-IT" sz="2500" dirty="0"/>
              <a:t>input linguistici e materiali funzionali agli usi della lingua e non alla fissazione delle </a:t>
            </a:r>
            <a:r>
              <a:rPr lang="it-IT" sz="2500" dirty="0" smtClean="0"/>
              <a:t>regole, porre </a:t>
            </a:r>
            <a:r>
              <a:rPr lang="it-IT" sz="2500" dirty="0"/>
              <a:t>attenzione al proprio linguaggio, fornendo input in L2 significativi e </a:t>
            </a:r>
            <a:r>
              <a:rPr lang="it-IT" sz="2500" dirty="0" smtClean="0"/>
              <a:t>comprensibili. </a:t>
            </a:r>
          </a:p>
          <a:p>
            <a:pPr algn="just"/>
            <a:r>
              <a:rPr lang="it-IT" sz="2500" dirty="0" smtClean="0"/>
              <a:t>Collegare </a:t>
            </a:r>
            <a:r>
              <a:rPr lang="it-IT" sz="2500" dirty="0"/>
              <a:t>l’uso del linguaggio verbale ad altri linguaggi: canto, musica, </a:t>
            </a:r>
            <a:r>
              <a:rPr lang="it-IT" sz="2500" dirty="0" smtClean="0"/>
              <a:t>mimica, prossemica e immagine. Proporre </a:t>
            </a:r>
            <a:r>
              <a:rPr lang="it-IT" sz="2500" dirty="0"/>
              <a:t>testi </a:t>
            </a:r>
            <a:r>
              <a:rPr lang="it-IT" sz="2500" dirty="0" smtClean="0"/>
              <a:t>facilitati ad </a:t>
            </a:r>
            <a:r>
              <a:rPr lang="it-IT" sz="2500" dirty="0"/>
              <a:t>alta leggibilità e </a:t>
            </a:r>
            <a:r>
              <a:rPr lang="it-IT" sz="2500" dirty="0" smtClean="0"/>
              <a:t>comprensibilità.</a:t>
            </a:r>
            <a:endParaRPr lang="it-IT" sz="25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335846"/>
            <a:ext cx="8640000" cy="6247864"/>
          </a:xfrm>
          <a:prstGeom prst="rect">
            <a:avLst/>
          </a:prstGeom>
        </p:spPr>
        <p:txBody>
          <a:bodyPr wrap="square">
            <a:spAutoFit/>
          </a:bodyPr>
          <a:lstStyle/>
          <a:p>
            <a:pPr algn="ctr"/>
            <a:r>
              <a:rPr lang="it-IT" sz="3600" dirty="0" smtClean="0"/>
              <a:t>RAPPORTO SINERGICO SCUOLA FAMIGLIA </a:t>
            </a:r>
          </a:p>
          <a:p>
            <a:pPr algn="just"/>
            <a:r>
              <a:rPr lang="it-IT" sz="2600" dirty="0" smtClean="0"/>
              <a:t>Non </a:t>
            </a:r>
            <a:r>
              <a:rPr lang="it-IT" sz="2600" dirty="0"/>
              <a:t>si può pensare di far </a:t>
            </a:r>
            <a:r>
              <a:rPr lang="it-IT" sz="2600" dirty="0" smtClean="0"/>
              <a:t>scuola solo </a:t>
            </a:r>
            <a:r>
              <a:rPr lang="it-IT" sz="2600" dirty="0"/>
              <a:t>con gli alunni </a:t>
            </a:r>
            <a:r>
              <a:rPr lang="it-IT" sz="2600" dirty="0" smtClean="0"/>
              <a:t>stranieri senza </a:t>
            </a:r>
            <a:r>
              <a:rPr lang="it-IT" sz="2600" dirty="0"/>
              <a:t>rapporto con le famiglie. </a:t>
            </a:r>
            <a:r>
              <a:rPr lang="it-IT" sz="2600" dirty="0" smtClean="0"/>
              <a:t>È necessario </a:t>
            </a:r>
            <a:r>
              <a:rPr lang="it-IT" sz="2600" dirty="0"/>
              <a:t>da parte della scuola instaurare un RAPPORTO </a:t>
            </a:r>
            <a:r>
              <a:rPr lang="it-IT" sz="2600" dirty="0" smtClean="0"/>
              <a:t>D’ </a:t>
            </a:r>
            <a:r>
              <a:rPr lang="it-IT" sz="2600" dirty="0"/>
              <a:t>ASCOLTO con la famiglia per </a:t>
            </a:r>
            <a:r>
              <a:rPr lang="it-IT" sz="2600" dirty="0" smtClean="0"/>
              <a:t>conoscerne e comprenderne </a:t>
            </a:r>
            <a:r>
              <a:rPr lang="it-IT" sz="2600" dirty="0"/>
              <a:t>le specifiche </a:t>
            </a:r>
            <a:r>
              <a:rPr lang="it-IT" sz="2600" dirty="0" smtClean="0"/>
              <a:t>condizioni, bisogni e aspettative. </a:t>
            </a:r>
            <a:r>
              <a:rPr lang="it-IT" sz="2600" dirty="0"/>
              <a:t>Accogliere la famiglia ed </a:t>
            </a:r>
            <a:r>
              <a:rPr lang="it-IT" sz="2600" dirty="0" smtClean="0"/>
              <a:t>accompagnarla </a:t>
            </a:r>
            <a:r>
              <a:rPr lang="it-IT" sz="2600" dirty="0"/>
              <a:t>ad </a:t>
            </a:r>
            <a:r>
              <a:rPr lang="it-IT" sz="2600" dirty="0" smtClean="0"/>
              <a:t>una </a:t>
            </a:r>
            <a:r>
              <a:rPr lang="it-IT" sz="2600" dirty="0"/>
              <a:t>graduale </a:t>
            </a:r>
            <a:r>
              <a:rPr lang="it-IT" sz="2600" dirty="0" smtClean="0"/>
              <a:t>integrazione vuol dire COINVOLGERLA </a:t>
            </a:r>
            <a:r>
              <a:rPr lang="it-IT" sz="2600" dirty="0"/>
              <a:t>E RENDERLA PARTECIPE delle iniziative e delle attività della scuola, condividendo un progetto pedagogico che valorizzi le specificità dell'alunno. Per un corretto inserimento degli alunni sono, altresì, importanti le ASSOCIAZIONI </a:t>
            </a:r>
            <a:r>
              <a:rPr lang="it-IT" sz="2600" dirty="0" err="1"/>
              <a:t>DI</a:t>
            </a:r>
            <a:r>
              <a:rPr lang="it-IT" sz="2600" dirty="0"/>
              <a:t> </a:t>
            </a:r>
            <a:r>
              <a:rPr lang="it-IT" sz="2600" dirty="0" smtClean="0"/>
              <a:t>GENITORI; infatti</a:t>
            </a:r>
            <a:r>
              <a:rPr lang="it-IT" sz="2600" dirty="0"/>
              <a:t>, lo scambio vicendevole di esperienze e suggerimenti tra le famiglie,una a supporto dell'altra, può fornire un positivo contributo all'integrazione dell'intero gruppo familiare.» (Linee guida...2014</a:t>
            </a:r>
            <a:r>
              <a:rPr lang="it-IT" sz="2600" dirty="0" smtClean="0"/>
              <a:t>).</a:t>
            </a:r>
            <a:endParaRPr lang="it-IT"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52000" y="351235"/>
            <a:ext cx="8676000" cy="6155531"/>
          </a:xfrm>
          <a:prstGeom prst="rect">
            <a:avLst/>
          </a:prstGeom>
        </p:spPr>
        <p:txBody>
          <a:bodyPr wrap="square">
            <a:spAutoFit/>
          </a:bodyPr>
          <a:lstStyle/>
          <a:p>
            <a:pPr algn="ctr"/>
            <a:r>
              <a:rPr lang="it-IT" sz="2600" dirty="0"/>
              <a:t>L'INSEGNAMENTO DELL'ITALIANO COME LINGUA SECONDA (L2) </a:t>
            </a:r>
            <a:endParaRPr lang="it-IT" sz="2600" dirty="0" smtClean="0"/>
          </a:p>
          <a:p>
            <a:pPr algn="just"/>
            <a:r>
              <a:rPr lang="it-IT" sz="2300" dirty="0" smtClean="0"/>
              <a:t>In </a:t>
            </a:r>
            <a:r>
              <a:rPr lang="it-IT" sz="2300" dirty="0"/>
              <a:t>questi vent'anni di pratiche ed esperienze di inserimento scolastico degli alunni stranieri, le scuole e gli insegnanti hanno </a:t>
            </a:r>
            <a:r>
              <a:rPr lang="it-IT" sz="2300" dirty="0" smtClean="0"/>
              <a:t>cercato:</a:t>
            </a:r>
          </a:p>
          <a:p>
            <a:pPr marL="514350" indent="-514350" algn="just">
              <a:buAutoNum type="arabicPeriod"/>
            </a:pPr>
            <a:r>
              <a:rPr lang="it-IT" sz="2300" dirty="0" smtClean="0"/>
              <a:t>di </a:t>
            </a:r>
            <a:r>
              <a:rPr lang="it-IT" sz="2300" dirty="0"/>
              <a:t>mettere a punto modalità organizzative di </a:t>
            </a:r>
            <a:r>
              <a:rPr lang="it-IT" sz="2300" dirty="0" smtClean="0"/>
              <a:t>intervento,</a:t>
            </a:r>
          </a:p>
          <a:p>
            <a:pPr marL="514350" indent="-514350" algn="just">
              <a:buAutoNum type="arabicPeriod"/>
            </a:pPr>
            <a:r>
              <a:rPr lang="it-IT" sz="2300" dirty="0" smtClean="0"/>
              <a:t>materiali </a:t>
            </a:r>
            <a:r>
              <a:rPr lang="it-IT" sz="2300" dirty="0"/>
              <a:t>didattici, </a:t>
            </a:r>
            <a:endParaRPr lang="it-IT" sz="2300" dirty="0" smtClean="0"/>
          </a:p>
          <a:p>
            <a:pPr marL="514350" indent="-514350" algn="just">
              <a:buAutoNum type="arabicPeriod"/>
            </a:pPr>
            <a:r>
              <a:rPr lang="it-IT" sz="2300" dirty="0" smtClean="0"/>
              <a:t>tracce </a:t>
            </a:r>
            <a:r>
              <a:rPr lang="it-IT" sz="2300" dirty="0"/>
              <a:t>di programmazione per rispondere in maniera sempre più efficace soprattutto ai bisogni linguistici più immediati propri e di chi si trova a dover imparare l 'italiano come una seconda lingua. </a:t>
            </a:r>
            <a:endParaRPr lang="it-IT" sz="2300" dirty="0" smtClean="0"/>
          </a:p>
          <a:p>
            <a:pPr algn="just"/>
            <a:r>
              <a:rPr lang="it-IT" sz="2300" dirty="0" smtClean="0"/>
              <a:t>Ci </a:t>
            </a:r>
            <a:r>
              <a:rPr lang="it-IT" sz="2300" dirty="0"/>
              <a:t>si è concentrati sulle necessità </a:t>
            </a:r>
            <a:r>
              <a:rPr lang="it-IT" sz="2300" dirty="0" smtClean="0"/>
              <a:t>di </a:t>
            </a:r>
            <a:r>
              <a:rPr lang="it-IT" sz="2300" dirty="0"/>
              <a:t>"primo </a:t>
            </a:r>
            <a:r>
              <a:rPr lang="it-IT" sz="2300" dirty="0" smtClean="0"/>
              <a:t>livello“, espresse </a:t>
            </a:r>
            <a:r>
              <a:rPr lang="it-IT" sz="2300" dirty="0"/>
              <a:t>da chi arriva a scuola "SENZA </a:t>
            </a:r>
            <a:r>
              <a:rPr lang="it-IT" sz="2300" dirty="0" smtClean="0"/>
              <a:t>PAROLA“, ora è </a:t>
            </a:r>
            <a:r>
              <a:rPr lang="it-IT" sz="2300" dirty="0"/>
              <a:t>giunto il momento </a:t>
            </a:r>
            <a:r>
              <a:rPr lang="it-IT" sz="2300" dirty="0" smtClean="0"/>
              <a:t>di un intervento </a:t>
            </a:r>
            <a:r>
              <a:rPr lang="it-IT" sz="2300" dirty="0"/>
              <a:t>didattico </a:t>
            </a:r>
            <a:r>
              <a:rPr lang="it-IT" sz="2300" dirty="0" smtClean="0"/>
              <a:t>mirato ad </a:t>
            </a:r>
            <a:r>
              <a:rPr lang="it-IT" sz="2300" dirty="0"/>
              <a:t>accompagnare e sostenere lo sviluppo linguistico degli alunni stranieri nati in Italia o inseriti da tempo, </a:t>
            </a:r>
            <a:r>
              <a:rPr lang="it-IT" sz="2300" dirty="0" smtClean="0"/>
              <a:t>e consentirgli </a:t>
            </a:r>
            <a:r>
              <a:rPr lang="it-IT" sz="2300" dirty="0"/>
              <a:t>di impadronirsi in modo pieno e ricco della lingua e delle sue funzioni: narrare, descrivere, definire, spiegare, argomentare. soprattutto </a:t>
            </a:r>
            <a:r>
              <a:rPr lang="it-IT" sz="2300" dirty="0" smtClean="0"/>
              <a:t>nella </a:t>
            </a:r>
            <a:r>
              <a:rPr lang="it-IT" sz="2300" dirty="0"/>
              <a:t>scuola secondaria in cui l'apprendimento dell'italiano come L2 è </a:t>
            </a:r>
            <a:r>
              <a:rPr lang="it-IT" sz="2300" dirty="0" smtClean="0"/>
              <a:t>essenziale </a:t>
            </a:r>
            <a:r>
              <a:rPr lang="it-IT" sz="2300" dirty="0"/>
              <a:t>ai fini dell'inserimento positivo e di una storia di buona </a:t>
            </a:r>
            <a:r>
              <a:rPr lang="it-IT" sz="2300" dirty="0" smtClean="0"/>
              <a:t>integrazione.</a:t>
            </a:r>
            <a:endParaRPr lang="it-IT" sz="23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6" name="Rettangolo 5"/>
          <p:cNvSpPr/>
          <p:nvPr/>
        </p:nvSpPr>
        <p:spPr>
          <a:xfrm>
            <a:off x="252000" y="260648"/>
            <a:ext cx="8640000" cy="6124754"/>
          </a:xfrm>
          <a:prstGeom prst="rect">
            <a:avLst/>
          </a:prstGeom>
        </p:spPr>
        <p:txBody>
          <a:bodyPr>
            <a:spAutoFit/>
          </a:bodyPr>
          <a:lstStyle/>
          <a:p>
            <a:r>
              <a:rPr lang="it-IT" sz="2800" dirty="0"/>
              <a:t>PECULIARITÀ DEL PERCORSO DIDATTICO DELL'ITALIANO </a:t>
            </a:r>
            <a:r>
              <a:rPr lang="it-IT" sz="2800" dirty="0" smtClean="0"/>
              <a:t>L2</a:t>
            </a:r>
          </a:p>
          <a:p>
            <a:pPr algn="just"/>
            <a:r>
              <a:rPr lang="it-IT" sz="2600" dirty="0" smtClean="0"/>
              <a:t>Rappresenta </a:t>
            </a:r>
            <a:r>
              <a:rPr lang="it-IT" sz="2600" dirty="0"/>
              <a:t>un campo di intervento didattico SPECIFICO - quanto a tempi, metodi, bisogni, modalità di valutazione </a:t>
            </a:r>
            <a:r>
              <a:rPr lang="it-IT" sz="2600" dirty="0" smtClean="0"/>
              <a:t>- in TRANSIZIONE È TRASVERSALE </a:t>
            </a:r>
            <a:r>
              <a:rPr lang="it-IT" sz="2600" dirty="0"/>
              <a:t>a tutte le </a:t>
            </a:r>
            <a:r>
              <a:rPr lang="it-IT" sz="2600" dirty="0" smtClean="0"/>
              <a:t>discipline. Il </a:t>
            </a:r>
            <a:r>
              <a:rPr lang="it-IT" sz="2600" dirty="0"/>
              <a:t>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sz="2600" dirty="0" err="1"/>
              <a:t>DI</a:t>
            </a:r>
            <a:r>
              <a:rPr lang="it-IT" sz="2600" dirty="0"/>
              <a:t> APPRENDIMENTO MISTA ED </a:t>
            </a:r>
            <a:r>
              <a:rPr lang="it-IT" sz="2600" dirty="0" smtClean="0"/>
              <a:t>ETEROGENEA.</a:t>
            </a:r>
          </a:p>
          <a:p>
            <a:pPr algn="just"/>
            <a:r>
              <a:rPr lang="it-IT" sz="2600" dirty="0" smtClean="0"/>
              <a:t>Diversi </a:t>
            </a:r>
            <a:r>
              <a:rPr lang="it-IT" sz="2600" dirty="0"/>
              <a:t>sono i tempi richiesti</a:t>
            </a:r>
            <a:r>
              <a:rPr lang="it-IT" sz="2600" dirty="0" smtClean="0"/>
              <a:t>:</a:t>
            </a:r>
          </a:p>
          <a:p>
            <a:pPr algn="just"/>
            <a:r>
              <a:rPr lang="it-IT" sz="2600" dirty="0" smtClean="0"/>
              <a:t>• </a:t>
            </a:r>
            <a:r>
              <a:rPr lang="it-IT" sz="2600" dirty="0"/>
              <a:t>italiano L2 per la comunicazione di </a:t>
            </a:r>
            <a:r>
              <a:rPr lang="it-IT" sz="2600" dirty="0" smtClean="0"/>
              <a:t>BASE</a:t>
            </a:r>
          </a:p>
          <a:p>
            <a:pPr algn="just"/>
            <a:r>
              <a:rPr lang="it-IT" sz="2600" dirty="0" smtClean="0"/>
              <a:t>• </a:t>
            </a:r>
            <a:r>
              <a:rPr lang="it-IT" sz="2600" dirty="0"/>
              <a:t>italiano lingua di STUDIO per apprendere i contenuti </a:t>
            </a:r>
            <a:r>
              <a:rPr lang="it-IT" sz="2600" dirty="0" smtClean="0"/>
              <a:t>disciplinari</a:t>
            </a:r>
            <a:endParaRPr lang="it-IT" sz="2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5" name="Rettangolo 4"/>
          <p:cNvSpPr/>
          <p:nvPr/>
        </p:nvSpPr>
        <p:spPr>
          <a:xfrm>
            <a:off x="252000" y="89625"/>
            <a:ext cx="8640000" cy="6678751"/>
          </a:xfrm>
          <a:prstGeom prst="rect">
            <a:avLst/>
          </a:prstGeom>
        </p:spPr>
        <p:txBody>
          <a:bodyPr>
            <a:spAutoFit/>
          </a:bodyPr>
          <a:lstStyle/>
          <a:p>
            <a:pPr algn="ctr"/>
            <a:r>
              <a:rPr lang="it-IT" sz="3200" dirty="0"/>
              <a:t>LA FASE INIZIALE DELL'APPRENDIMENTO DELL'ITALIANO L2 PER COMUNICARE </a:t>
            </a:r>
            <a:endParaRPr lang="it-IT" sz="3200" dirty="0" smtClean="0"/>
          </a:p>
          <a:p>
            <a:r>
              <a:rPr lang="it-IT" sz="2600" dirty="0" smtClean="0"/>
              <a:t>• </a:t>
            </a:r>
            <a:r>
              <a:rPr lang="it-IT" sz="2600" dirty="0"/>
              <a:t>da 8 a 10 ore settimanali dedicate all'italiano L2 per la durata di 3-4 mesi, organizzate secondo livelli di apprendimento e non in base all'età degli </a:t>
            </a:r>
            <a:r>
              <a:rPr lang="it-IT" sz="2600" dirty="0" smtClean="0"/>
              <a:t>studenti;</a:t>
            </a:r>
          </a:p>
          <a:p>
            <a:r>
              <a:rPr lang="it-IT" sz="2600" dirty="0" smtClean="0"/>
              <a:t>• </a:t>
            </a:r>
            <a:r>
              <a:rPr lang="it-IT" sz="2600" dirty="0"/>
              <a:t>attività di LABORATORIO LINGUISTICO per lo sviluppo delle capacità di ascolto, scrittura, lettura, produzione </a:t>
            </a:r>
            <a:r>
              <a:rPr lang="it-IT" sz="2600" dirty="0" smtClean="0"/>
              <a:t>orale.</a:t>
            </a:r>
          </a:p>
          <a:p>
            <a:r>
              <a:rPr lang="it-IT" sz="2600" dirty="0" smtClean="0"/>
              <a:t>OBIETTIVI:</a:t>
            </a:r>
          </a:p>
          <a:p>
            <a:r>
              <a:rPr lang="it-IT" sz="2600" dirty="0" smtClean="0"/>
              <a:t>• </a:t>
            </a:r>
            <a:r>
              <a:rPr lang="it-IT" sz="2600" dirty="0"/>
              <a:t>lo sviluppo delle capacità di ascolto e comprensione dei messaggi orali; </a:t>
            </a:r>
            <a:endParaRPr lang="it-IT" sz="2600" dirty="0" smtClean="0"/>
          </a:p>
          <a:p>
            <a:r>
              <a:rPr lang="it-IT" sz="2600" dirty="0" smtClean="0"/>
              <a:t>• </a:t>
            </a:r>
            <a:r>
              <a:rPr lang="it-IT" sz="2600" dirty="0"/>
              <a:t>l'acquisizione del lessico fondamentale della lingua italiana (le circa 2000 parole più usate); </a:t>
            </a:r>
            <a:endParaRPr lang="it-IT" sz="2600" dirty="0" smtClean="0"/>
          </a:p>
          <a:p>
            <a:r>
              <a:rPr lang="it-IT" sz="2600" dirty="0" smtClean="0"/>
              <a:t>• </a:t>
            </a:r>
            <a:r>
              <a:rPr lang="it-IT" sz="2600" dirty="0"/>
              <a:t>l'acquisizione e la riflessione sulle strutture grammaticali di base; </a:t>
            </a:r>
            <a:endParaRPr lang="it-IT" sz="2600" dirty="0" smtClean="0"/>
          </a:p>
          <a:p>
            <a:r>
              <a:rPr lang="it-IT" sz="2600" dirty="0" smtClean="0"/>
              <a:t>• </a:t>
            </a:r>
            <a:r>
              <a:rPr lang="it-IT" sz="2600" dirty="0"/>
              <a:t>il consolidamento delle capacità tecniche di lettura/scrittura in L2.</a:t>
            </a:r>
            <a:r>
              <a:rPr lang="it-IT" sz="2400" dirty="0"/>
              <a:t> </a:t>
            </a:r>
            <a:endParaRPr lang="it-IT"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5" name="Rettangolo 4"/>
          <p:cNvSpPr/>
          <p:nvPr/>
        </p:nvSpPr>
        <p:spPr>
          <a:xfrm>
            <a:off x="252000" y="116632"/>
            <a:ext cx="8640000" cy="6186309"/>
          </a:xfrm>
          <a:prstGeom prst="rect">
            <a:avLst/>
          </a:prstGeom>
        </p:spPr>
        <p:txBody>
          <a:bodyPr>
            <a:spAutoFit/>
          </a:bodyPr>
          <a:lstStyle/>
          <a:p>
            <a:pPr algn="ctr"/>
            <a:r>
              <a:rPr lang="it-IT" sz="3200" dirty="0" smtClean="0"/>
              <a:t> DAL CONTATTO ALL’APPRENDIMENTO </a:t>
            </a:r>
          </a:p>
          <a:p>
            <a:pPr algn="just"/>
            <a:r>
              <a:rPr lang="it-IT" sz="2800" dirty="0" smtClean="0"/>
              <a:t>Nella fase ponte si persegue un </a:t>
            </a:r>
            <a:r>
              <a:rPr lang="it-IT" sz="2800" dirty="0"/>
              <a:t>d</a:t>
            </a:r>
            <a:r>
              <a:rPr lang="it-IT" sz="2800" dirty="0" smtClean="0"/>
              <a:t>uplice </a:t>
            </a:r>
            <a:r>
              <a:rPr lang="it-IT" sz="2800" dirty="0"/>
              <a:t>obiettivo: </a:t>
            </a:r>
            <a:endParaRPr lang="it-IT" sz="2800" dirty="0" smtClean="0"/>
          </a:p>
          <a:p>
            <a:pPr marL="514350" indent="-514350" algn="just">
              <a:buAutoNum type="arabicPeriod"/>
            </a:pPr>
            <a:r>
              <a:rPr lang="it-IT" sz="2800" dirty="0" smtClean="0"/>
              <a:t>rinforzare </a:t>
            </a:r>
            <a:r>
              <a:rPr lang="it-IT" sz="2800" dirty="0"/>
              <a:t>e sostenere l'apprendimento della L2 come lingua di contatto </a:t>
            </a:r>
            <a:endParaRPr lang="it-IT" sz="2800" dirty="0" smtClean="0"/>
          </a:p>
          <a:p>
            <a:pPr marL="514350" indent="-514350" algn="just">
              <a:buAutoNum type="arabicPeriod"/>
            </a:pPr>
            <a:r>
              <a:rPr lang="it-IT" sz="2800" dirty="0" smtClean="0"/>
              <a:t>2</a:t>
            </a:r>
            <a:r>
              <a:rPr lang="it-IT" sz="2800" dirty="0"/>
              <a:t>. Fornire all'allievo competenze cognitive e </a:t>
            </a:r>
            <a:r>
              <a:rPr lang="it-IT" sz="2800" dirty="0" err="1"/>
              <a:t>metacognitive</a:t>
            </a:r>
            <a:r>
              <a:rPr lang="it-IT" sz="2800" dirty="0"/>
              <a:t> efficaci per poter partecipare all'apprendimento </a:t>
            </a:r>
            <a:r>
              <a:rPr lang="it-IT" sz="2800" dirty="0" smtClean="0"/>
              <a:t>comune.</a:t>
            </a:r>
          </a:p>
          <a:p>
            <a:pPr algn="ctr"/>
            <a:r>
              <a:rPr lang="it-IT" sz="2800" dirty="0" smtClean="0"/>
              <a:t>FASE </a:t>
            </a:r>
            <a:r>
              <a:rPr lang="it-IT" sz="2800" dirty="0"/>
              <a:t>DEGLI APPRENDIMENTI COMUNI </a:t>
            </a:r>
            <a:endParaRPr lang="it-IT" sz="2800" dirty="0" smtClean="0"/>
          </a:p>
          <a:p>
            <a:pPr algn="just"/>
            <a:r>
              <a:rPr lang="it-IT" sz="2800" dirty="0" smtClean="0"/>
              <a:t>L'italiano </a:t>
            </a:r>
            <a:r>
              <a:rPr lang="it-IT" sz="2800" dirty="0"/>
              <a:t>L2 resta in questa fase sullo sfondo e Le modalità di mediazione didattica e di facilitazione ... possono essere in gran parte efficaci anche per gli alunni stranieri. Anzi, il loro punto di vista diverso su un tema geografico, storico, economico, ecc...potranno essere potenti occasioni per introdurre uno sguardo </a:t>
            </a:r>
            <a:r>
              <a:rPr lang="it-IT" sz="2800" dirty="0" smtClean="0"/>
              <a:t>interculturale.</a:t>
            </a:r>
            <a:endParaRPr lang="it-IT"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3" name="Rettangolo 2"/>
          <p:cNvSpPr/>
          <p:nvPr/>
        </p:nvSpPr>
        <p:spPr>
          <a:xfrm>
            <a:off x="252000" y="320457"/>
            <a:ext cx="8640000" cy="6217087"/>
          </a:xfrm>
          <a:prstGeom prst="rect">
            <a:avLst/>
          </a:prstGeom>
        </p:spPr>
        <p:txBody>
          <a:bodyPr>
            <a:spAutoFit/>
          </a:bodyPr>
          <a:lstStyle/>
          <a:p>
            <a:pPr algn="ctr"/>
            <a:r>
              <a:rPr lang="it-IT" sz="3400" dirty="0"/>
              <a:t>PLURILINGUISMO: </a:t>
            </a:r>
            <a:endParaRPr lang="it-IT" sz="3400" dirty="0" smtClean="0"/>
          </a:p>
          <a:p>
            <a:pPr algn="ctr"/>
            <a:r>
              <a:rPr lang="it-IT" sz="3400" dirty="0" smtClean="0"/>
              <a:t>VALORIZZAZIONE </a:t>
            </a:r>
            <a:r>
              <a:rPr lang="it-IT" sz="3400" dirty="0"/>
              <a:t>DELLA DIVERSITÀ LINGUISTICA </a:t>
            </a:r>
            <a:endParaRPr lang="it-IT" sz="3400" dirty="0" smtClean="0"/>
          </a:p>
          <a:p>
            <a:pPr algn="just"/>
            <a:r>
              <a:rPr lang="it-IT" sz="3000" dirty="0" smtClean="0"/>
              <a:t>“Poiché </a:t>
            </a:r>
            <a:r>
              <a:rPr lang="it-IT" sz="3000" dirty="0"/>
              <a:t>ogni apprendimento avviene integrando nuove conoscenze e competenze a quelle che già si posseggono (e a scuola questo avviene soprattutto attraverso la lingua di scolarizzazione) e che queste sono spesso codificate in altre lingue, è indispensabile tenere conto delle lingue che costituiscono i repertori degli studenti. Queste sono, d'altra parte, la base prima, il fondamento, della formazione delle identità individuali e collettive degli </a:t>
            </a:r>
            <a:r>
              <a:rPr lang="it-IT" sz="3000" dirty="0" smtClean="0"/>
              <a:t>apprendenti”. </a:t>
            </a:r>
            <a:r>
              <a:rPr lang="it-IT" sz="3000" dirty="0"/>
              <a:t>Guida per lo sviluppo e l 'attuazione di curricoli per una educazione plurilingue e interculturale (Consiglio d'Europa 2010</a:t>
            </a:r>
            <a:r>
              <a:rPr lang="it-IT" sz="3000" dirty="0" smtClean="0"/>
              <a:t>).</a:t>
            </a:r>
            <a:endParaRPr lang="it-IT"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188640"/>
            <a:ext cx="8640000" cy="584775"/>
          </a:xfrm>
          <a:prstGeom prst="rect">
            <a:avLst/>
          </a:prstGeom>
        </p:spPr>
        <p:txBody>
          <a:bodyPr wrap="none">
            <a:spAutoFit/>
          </a:bodyPr>
          <a:lstStyle/>
          <a:p>
            <a:r>
              <a:rPr lang="it-IT" sz="3200" b="1" dirty="0"/>
              <a:t>LA SCELTA INCLUSIVA DELLA SCUOLA ITALIANA </a:t>
            </a:r>
            <a:endParaRPr lang="it-IT" sz="3200" dirty="0"/>
          </a:p>
        </p:txBody>
      </p:sp>
      <p:sp>
        <p:nvSpPr>
          <p:cNvPr id="5" name="Rettangolo 4"/>
          <p:cNvSpPr/>
          <p:nvPr/>
        </p:nvSpPr>
        <p:spPr>
          <a:xfrm>
            <a:off x="252000" y="764704"/>
            <a:ext cx="8640000" cy="6093976"/>
          </a:xfrm>
          <a:prstGeom prst="rect">
            <a:avLst/>
          </a:prstGeom>
        </p:spPr>
        <p:txBody>
          <a:bodyPr wrap="square">
            <a:spAutoFit/>
          </a:bodyPr>
          <a:lstStyle/>
          <a:p>
            <a:pPr algn="just"/>
            <a:r>
              <a:rPr lang="it-IT" sz="2600" dirty="0"/>
              <a:t>Possiamo affermare con orgoglio che l’Italia è stato il primo Paese in Europa, sin dal 1977, a dotarsi di una legge per l’integrazione scolastica, la </a:t>
            </a:r>
            <a:r>
              <a:rPr lang="it-IT" sz="2600" b="1" dirty="0"/>
              <a:t>Legge n. 417, che ha introdotto l’inclusione scolastica generalizzata degli alunni con disabilità. </a:t>
            </a:r>
          </a:p>
          <a:p>
            <a:pPr algn="just"/>
            <a:r>
              <a:rPr lang="it-IT" sz="2600" dirty="0"/>
              <a:t>I principi etici che stanno alla base di questo modello sono divenuti punto di riferimento per le politiche di inclusione di tutta Europa e hanno contribuito a fare della scuola italiana un luogo “</a:t>
            </a:r>
            <a:r>
              <a:rPr lang="it-IT" sz="2600" i="1" dirty="0"/>
              <a:t>di conoscenza, sviluppo e socializzazione per tutti, sottolineandone gli aspetti inclusivi piuttosto che quelli selettivi” (Direttiva Ministeriale 27.12.2012, pag. 1). </a:t>
            </a:r>
            <a:r>
              <a:rPr lang="it-IT" sz="2600" dirty="0"/>
              <a:t>A partire da questa decisiva e irreversibile scelta, si è aperta la strada a molte, successive forme di integrazione delle diversità, fino alla più recente inclusione nelle nostre scuole degli alunni immigrati.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3" name="Rettangolo 2"/>
          <p:cNvSpPr/>
          <p:nvPr/>
        </p:nvSpPr>
        <p:spPr>
          <a:xfrm>
            <a:off x="323528" y="260648"/>
            <a:ext cx="8640000" cy="6370975"/>
          </a:xfrm>
          <a:prstGeom prst="rect">
            <a:avLst/>
          </a:prstGeom>
        </p:spPr>
        <p:txBody>
          <a:bodyPr wrap="square">
            <a:spAutoFit/>
          </a:bodyPr>
          <a:lstStyle/>
          <a:p>
            <a:pPr algn="ctr"/>
            <a:r>
              <a:rPr lang="it-IT" sz="3200" dirty="0"/>
              <a:t>COME VALORIZZARE LA DIVERSITÀ LINGUISTICA </a:t>
            </a:r>
            <a:endParaRPr lang="it-IT" sz="3200" dirty="0" smtClean="0"/>
          </a:p>
          <a:p>
            <a:r>
              <a:rPr lang="it-IT" sz="2400" dirty="0" smtClean="0"/>
              <a:t>ACCOGLIENZA :</a:t>
            </a:r>
          </a:p>
          <a:p>
            <a:pPr algn="just"/>
            <a:r>
              <a:rPr lang="it-IT" sz="2200" dirty="0" smtClean="0"/>
              <a:t>• </a:t>
            </a:r>
            <a:r>
              <a:rPr lang="it-IT" sz="2200" dirty="0"/>
              <a:t>opuscoli informativi e messaggi anche multimediali in varie lingue, rivolti ai genitori </a:t>
            </a:r>
            <a:r>
              <a:rPr lang="it-IT" sz="2200" dirty="0" smtClean="0"/>
              <a:t>stranieri;</a:t>
            </a:r>
          </a:p>
          <a:p>
            <a:pPr algn="just"/>
            <a:r>
              <a:rPr lang="it-IT" sz="2200" dirty="0" smtClean="0"/>
              <a:t>• </a:t>
            </a:r>
            <a:r>
              <a:rPr lang="it-IT" sz="2200" dirty="0"/>
              <a:t>cartelloni, opuscoli, libretti e segni plurilingui di accoglienza e di "benvenuto". QUESTIONARI IN L1 </a:t>
            </a:r>
            <a:r>
              <a:rPr lang="it-IT" sz="2200" dirty="0" smtClean="0"/>
              <a:t>:</a:t>
            </a:r>
          </a:p>
          <a:p>
            <a:pPr algn="just">
              <a:buFont typeface="Arial" pitchFamily="34" charset="0"/>
              <a:buChar char="•"/>
            </a:pPr>
            <a:r>
              <a:rPr lang="it-IT" sz="2200" dirty="0" smtClean="0"/>
              <a:t>questionari </a:t>
            </a:r>
            <a:r>
              <a:rPr lang="it-IT" sz="2200" dirty="0"/>
              <a:t>plurilingui e le "schede d'ingresso" in versione bilingue che si propongono di cogliere capacità logico- matematiche e di comprensione di un testo proposti nella lingua materna dell'alunno. </a:t>
            </a:r>
            <a:endParaRPr lang="it-IT" sz="2200" dirty="0" smtClean="0"/>
          </a:p>
          <a:p>
            <a:pPr algn="just"/>
            <a:r>
              <a:rPr lang="it-IT" sz="2200" dirty="0" smtClean="0"/>
              <a:t>STORIE </a:t>
            </a:r>
            <a:r>
              <a:rPr lang="it-IT" sz="2200" dirty="0"/>
              <a:t>E </a:t>
            </a:r>
            <a:r>
              <a:rPr lang="it-IT" sz="2200" dirty="0" smtClean="0"/>
              <a:t>FIABE:</a:t>
            </a:r>
          </a:p>
          <a:p>
            <a:pPr algn="just"/>
            <a:r>
              <a:rPr lang="it-IT" sz="2200" dirty="0" smtClean="0"/>
              <a:t>• </a:t>
            </a:r>
            <a:r>
              <a:rPr lang="it-IT" sz="2200" dirty="0"/>
              <a:t>fiabe del mondo in versione bilingue o plurilingue, </a:t>
            </a:r>
            <a:endParaRPr lang="it-IT" sz="2200" dirty="0" smtClean="0"/>
          </a:p>
          <a:p>
            <a:pPr algn="just"/>
            <a:r>
              <a:rPr lang="it-IT" sz="2200" dirty="0" smtClean="0"/>
              <a:t>• </a:t>
            </a:r>
            <a:r>
              <a:rPr lang="it-IT" sz="2200" dirty="0"/>
              <a:t>presentare alla classe lingue , scritture a alfabeti differenti; PAROLE PER STUDIARE SCAMBI </a:t>
            </a:r>
            <a:r>
              <a:rPr lang="it-IT" sz="2200" dirty="0" smtClean="0"/>
              <a:t>LINGUISTICI:</a:t>
            </a:r>
          </a:p>
          <a:p>
            <a:pPr algn="just"/>
            <a:r>
              <a:rPr lang="it-IT" sz="2200" dirty="0" smtClean="0"/>
              <a:t>facilitare </a:t>
            </a:r>
            <a:r>
              <a:rPr lang="it-IT" sz="2200" dirty="0"/>
              <a:t>la comprensione di un contenuto di studio proponendo una breve lista di termini </a:t>
            </a:r>
            <a:r>
              <a:rPr lang="it-IT" sz="2200" dirty="0" smtClean="0"/>
              <a:t>chiave </a:t>
            </a:r>
            <a:r>
              <a:rPr lang="it-IT" sz="2200" dirty="0"/>
              <a:t>o un piccolo glossario bilingue inerente il </a:t>
            </a:r>
            <a:r>
              <a:rPr lang="it-IT" sz="2200" dirty="0" smtClean="0"/>
              <a:t>tema, identificando i </a:t>
            </a:r>
            <a:r>
              <a:rPr lang="it-IT" sz="2200" dirty="0"/>
              <a:t>prestiti linguistici che intercorrono da sempre tra una lingua e </a:t>
            </a:r>
            <a:r>
              <a:rPr lang="it-IT" sz="2200" dirty="0" smtClean="0"/>
              <a:t>l'altra e come </a:t>
            </a:r>
            <a:r>
              <a:rPr lang="it-IT" sz="2200" dirty="0"/>
              <a:t>si nomina uno stesso oggetto o come si declina un nome proprio in lingue </a:t>
            </a:r>
            <a:r>
              <a:rPr lang="it-IT" sz="2200" dirty="0" smtClean="0"/>
              <a:t>differenti. Raccontare e raccontarsi.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3" name="Rettangolo 2"/>
          <p:cNvSpPr/>
          <p:nvPr/>
        </p:nvSpPr>
        <p:spPr>
          <a:xfrm>
            <a:off x="323528" y="-99392"/>
            <a:ext cx="8640000" cy="7078861"/>
          </a:xfrm>
          <a:prstGeom prst="rect">
            <a:avLst/>
          </a:prstGeom>
        </p:spPr>
        <p:txBody>
          <a:bodyPr wrap="square">
            <a:spAutoFit/>
          </a:bodyPr>
          <a:lstStyle/>
          <a:p>
            <a:pPr algn="ctr"/>
            <a:r>
              <a:rPr lang="it-IT" sz="3200" dirty="0"/>
              <a:t>LA VALUTAZIONE DEGLI ALUNNI STRANIERI </a:t>
            </a:r>
            <a:endParaRPr lang="it-IT" sz="3200" dirty="0" smtClean="0"/>
          </a:p>
          <a:p>
            <a:r>
              <a:rPr lang="it-IT" sz="2400" dirty="0" smtClean="0"/>
              <a:t>DPR </a:t>
            </a:r>
            <a:r>
              <a:rPr lang="it-IT" sz="2400" dirty="0"/>
              <a:t>394/99 art 45 </a:t>
            </a:r>
            <a:endParaRPr lang="it-IT" sz="2400" dirty="0" smtClean="0"/>
          </a:p>
          <a:p>
            <a:pPr algn="just"/>
            <a:r>
              <a:rPr lang="it-IT" sz="2200" dirty="0" smtClean="0"/>
              <a:t>“I minori </a:t>
            </a:r>
            <a:r>
              <a:rPr lang="it-IT" sz="2200" dirty="0"/>
              <a:t>con cittadinanza non italiana sono soggetti alle stesse forme e modalità di valutazione utilizzate per i cittadini italiani” è necessaria una attenzione alla cultura, alla storia e alle competenze in italiano di ciascun </a:t>
            </a:r>
            <a:r>
              <a:rPr lang="it-IT" sz="2200" dirty="0" smtClean="0"/>
              <a:t>alunno. </a:t>
            </a:r>
          </a:p>
          <a:p>
            <a:r>
              <a:rPr lang="it-IT" sz="2400" dirty="0" smtClean="0"/>
              <a:t>DPR </a:t>
            </a:r>
            <a:r>
              <a:rPr lang="it-IT" sz="2400" dirty="0"/>
              <a:t>122/2009 REGOLAMENTO SULLA </a:t>
            </a:r>
            <a:r>
              <a:rPr lang="it-IT" sz="2400" dirty="0" smtClean="0"/>
              <a:t>VALUTAZIONE</a:t>
            </a:r>
          </a:p>
          <a:p>
            <a:pPr algn="just"/>
            <a:r>
              <a:rPr lang="it-IT" sz="2200" dirty="0" smtClean="0"/>
              <a:t>• </a:t>
            </a:r>
            <a:r>
              <a:rPr lang="it-IT" sz="2200" dirty="0"/>
              <a:t>Diritto ad una valutazione periodica e finale, trasparente e tempestiva sulla base dei criteri stabiliti dal Collegio </a:t>
            </a:r>
            <a:r>
              <a:rPr lang="it-IT" sz="2200" dirty="0" smtClean="0"/>
              <a:t>docenti;</a:t>
            </a:r>
          </a:p>
          <a:p>
            <a:pPr algn="just"/>
            <a:r>
              <a:rPr lang="it-IT" sz="2200" dirty="0" smtClean="0"/>
              <a:t>• </a:t>
            </a:r>
            <a:r>
              <a:rPr lang="it-IT" sz="2200" dirty="0"/>
              <a:t>Voti in decimi per tutte le discipline e il comportamento (giudizi nella primaria</a:t>
            </a:r>
            <a:r>
              <a:rPr lang="it-IT" sz="2200" dirty="0" smtClean="0"/>
              <a:t>);</a:t>
            </a:r>
          </a:p>
          <a:p>
            <a:pPr algn="just"/>
            <a:r>
              <a:rPr lang="it-IT" sz="2200" dirty="0" smtClean="0"/>
              <a:t>• </a:t>
            </a:r>
            <a:r>
              <a:rPr lang="it-IT" sz="2200" dirty="0"/>
              <a:t>Ammissione alla classe successiva o all'Esame di Stato in presenza di voti non inferiori al sei in tutte le discipline e nel </a:t>
            </a:r>
            <a:r>
              <a:rPr lang="it-IT" sz="2200" dirty="0" smtClean="0"/>
              <a:t>comportamento;</a:t>
            </a:r>
          </a:p>
          <a:p>
            <a:pPr algn="just"/>
            <a:r>
              <a:rPr lang="it-IT" sz="2200" dirty="0" smtClean="0"/>
              <a:t>• </a:t>
            </a:r>
            <a:r>
              <a:rPr lang="it-IT" sz="2200" dirty="0"/>
              <a:t>Rilascio della certificazione delle competenze acquisite al termine della scuola primaria, secondaria di primo grado e dell' obbligo di </a:t>
            </a:r>
            <a:r>
              <a:rPr lang="it-IT" sz="2200" dirty="0" smtClean="0"/>
              <a:t>istruzione;</a:t>
            </a:r>
          </a:p>
          <a:p>
            <a:pPr algn="just"/>
            <a:r>
              <a:rPr lang="it-IT" sz="2200" dirty="0" smtClean="0"/>
              <a:t>• </a:t>
            </a:r>
            <a:r>
              <a:rPr lang="it-IT" sz="2200" dirty="0"/>
              <a:t>Attribuzione delle tutele specifiche previste dalla norma se lo studente è affetto da disabilità certificata ai sensi della legge 104/1012 o da disturbo specifico di apprendimento (DSA) ai sensi della legge 170/2010 o presenta altre difficoltà ricomprese nella Direttiva sui Bisogni Educativi speciali emanata il 27 dicembre 2012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5" name="Rettangolo 4"/>
          <p:cNvSpPr/>
          <p:nvPr/>
        </p:nvSpPr>
        <p:spPr>
          <a:xfrm>
            <a:off x="252000" y="764704"/>
            <a:ext cx="8640000" cy="5324535"/>
          </a:xfrm>
          <a:prstGeom prst="rect">
            <a:avLst/>
          </a:prstGeom>
        </p:spPr>
        <p:txBody>
          <a:bodyPr wrap="square">
            <a:spAutoFit/>
          </a:bodyPr>
          <a:lstStyle/>
          <a:p>
            <a:pPr algn="ctr"/>
            <a:r>
              <a:rPr lang="it-IT" sz="3200" dirty="0" smtClean="0"/>
              <a:t>COMPETENZE </a:t>
            </a:r>
            <a:r>
              <a:rPr lang="it-IT" sz="3200" dirty="0"/>
              <a:t>DEL DOCENTE INTERCULTURALE </a:t>
            </a:r>
            <a:endParaRPr lang="it-IT" sz="3200" dirty="0" smtClean="0"/>
          </a:p>
          <a:p>
            <a:r>
              <a:rPr lang="it-IT" sz="2800" dirty="0" smtClean="0"/>
              <a:t>PIANO </a:t>
            </a:r>
            <a:r>
              <a:rPr lang="it-IT" sz="2800" dirty="0"/>
              <a:t>COGNITIVO </a:t>
            </a:r>
            <a:endParaRPr lang="it-IT" sz="2800" dirty="0" smtClean="0"/>
          </a:p>
          <a:p>
            <a:pPr marL="342900" indent="-342900" algn="just">
              <a:buAutoNum type="arabicPeriod"/>
            </a:pPr>
            <a:r>
              <a:rPr lang="it-IT" sz="2800" dirty="0" smtClean="0"/>
              <a:t>Valorizzazione della diversità; </a:t>
            </a:r>
          </a:p>
          <a:p>
            <a:pPr marL="342900" indent="-342900" algn="just">
              <a:buAutoNum type="arabicPeriod"/>
            </a:pPr>
            <a:r>
              <a:rPr lang="it-IT" sz="2800" dirty="0" smtClean="0"/>
              <a:t>Decentramento </a:t>
            </a:r>
            <a:r>
              <a:rPr lang="it-IT" sz="2800" dirty="0"/>
              <a:t>dello </a:t>
            </a:r>
            <a:r>
              <a:rPr lang="it-IT" sz="2800" dirty="0" smtClean="0"/>
              <a:t>sguardo; </a:t>
            </a:r>
          </a:p>
          <a:p>
            <a:pPr marL="342900" indent="-342900" algn="just">
              <a:buAutoNum type="arabicPeriod"/>
            </a:pPr>
            <a:r>
              <a:rPr lang="it-IT" sz="2800" dirty="0" smtClean="0"/>
              <a:t>Destrutturazione </a:t>
            </a:r>
            <a:r>
              <a:rPr lang="it-IT" sz="2800" dirty="0"/>
              <a:t>dei propri pregiudizi e delle proprie “cornici culturali</a:t>
            </a:r>
            <a:r>
              <a:rPr lang="it-IT" sz="2800" dirty="0" smtClean="0"/>
              <a:t>”;</a:t>
            </a:r>
          </a:p>
          <a:p>
            <a:pPr marL="342900" indent="-342900" algn="just">
              <a:buAutoNum type="arabicPeriod"/>
            </a:pPr>
            <a:r>
              <a:rPr lang="it-IT" sz="2800" dirty="0" smtClean="0"/>
              <a:t>Attenzione </a:t>
            </a:r>
            <a:r>
              <a:rPr lang="it-IT" sz="2800" dirty="0"/>
              <a:t>ai dettagli apparentemente ininfluenti e fastidiosi, come segnali che qualcosa è da rivedere nelle conoscenze </a:t>
            </a:r>
            <a:r>
              <a:rPr lang="it-IT" sz="2800" dirty="0" smtClean="0"/>
              <a:t>pregresse;</a:t>
            </a:r>
          </a:p>
          <a:p>
            <a:pPr marL="342900" indent="-342900" algn="just">
              <a:buAutoNum type="arabicPeriod"/>
            </a:pPr>
            <a:r>
              <a:rPr lang="it-IT" sz="2800" dirty="0" smtClean="0"/>
              <a:t>Riconoscimento </a:t>
            </a:r>
            <a:r>
              <a:rPr lang="it-IT" sz="2800" dirty="0"/>
              <a:t>di analogie e </a:t>
            </a:r>
            <a:r>
              <a:rPr lang="it-IT" sz="2800" dirty="0" smtClean="0"/>
              <a:t>differenze;</a:t>
            </a:r>
          </a:p>
          <a:p>
            <a:pPr marL="342900" indent="-342900" algn="just">
              <a:buAutoNum type="arabicPeriod"/>
            </a:pPr>
            <a:r>
              <a:rPr lang="it-IT" sz="2800" dirty="0" smtClean="0"/>
              <a:t>Capacità </a:t>
            </a:r>
            <a:r>
              <a:rPr lang="it-IT" sz="2800" dirty="0"/>
              <a:t>di dare molteplici interpretazioni e significati ad uno stesso dato o </a:t>
            </a:r>
            <a:r>
              <a:rPr lang="it-IT" sz="2800" dirty="0" smtClean="0"/>
              <a:t>fatto.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5" name="Rettangolo 4"/>
          <p:cNvSpPr/>
          <p:nvPr/>
        </p:nvSpPr>
        <p:spPr>
          <a:xfrm>
            <a:off x="252000" y="764704"/>
            <a:ext cx="8640000" cy="5324535"/>
          </a:xfrm>
          <a:prstGeom prst="rect">
            <a:avLst/>
          </a:prstGeom>
        </p:spPr>
        <p:txBody>
          <a:bodyPr wrap="square">
            <a:spAutoFit/>
          </a:bodyPr>
          <a:lstStyle/>
          <a:p>
            <a:pPr algn="ctr"/>
            <a:r>
              <a:rPr lang="it-IT" sz="3200" dirty="0" smtClean="0"/>
              <a:t>COMPETENZE </a:t>
            </a:r>
            <a:r>
              <a:rPr lang="it-IT" sz="3200" dirty="0"/>
              <a:t>DEL DOCENTE INTERCULTURALE </a:t>
            </a:r>
            <a:endParaRPr lang="it-IT" sz="3200" dirty="0" smtClean="0"/>
          </a:p>
          <a:p>
            <a:pPr marL="342900" indent="-342900"/>
            <a:r>
              <a:rPr lang="it-IT" sz="2800" dirty="0" smtClean="0"/>
              <a:t>PIANO </a:t>
            </a:r>
            <a:r>
              <a:rPr lang="it-IT" sz="2800" dirty="0"/>
              <a:t>AFFETTIVO </a:t>
            </a:r>
            <a:endParaRPr lang="it-IT" sz="2800" dirty="0" smtClean="0"/>
          </a:p>
          <a:p>
            <a:pPr marL="342900" indent="-342900">
              <a:buFont typeface="+mj-lt"/>
              <a:buAutoNum type="arabicPeriod"/>
            </a:pPr>
            <a:r>
              <a:rPr lang="it-IT" sz="2800" dirty="0" err="1" smtClean="0"/>
              <a:t>Auto‐riflessività</a:t>
            </a:r>
            <a:r>
              <a:rPr lang="it-IT" sz="2800" dirty="0"/>
              <a:t>: capacità di coinvolgimento e distacco e capacità di “leggere” le proprie </a:t>
            </a:r>
            <a:r>
              <a:rPr lang="it-IT" sz="2800" dirty="0" smtClean="0"/>
              <a:t>emozioni;</a:t>
            </a:r>
          </a:p>
          <a:p>
            <a:pPr marL="342900" indent="-342900">
              <a:buFont typeface="+mj-lt"/>
              <a:buAutoNum type="arabicPeriod"/>
            </a:pPr>
            <a:r>
              <a:rPr lang="it-IT" sz="2800" dirty="0" smtClean="0"/>
              <a:t>Conoscenza </a:t>
            </a:r>
            <a:r>
              <a:rPr lang="it-IT" sz="2800" dirty="0"/>
              <a:t>e accettazione di sé e delle proprie </a:t>
            </a:r>
            <a:r>
              <a:rPr lang="it-IT" sz="2800" dirty="0" smtClean="0"/>
              <a:t>limitazioni; </a:t>
            </a:r>
          </a:p>
          <a:p>
            <a:pPr marL="342900" indent="-342900">
              <a:buFont typeface="+mj-lt"/>
              <a:buAutoNum type="arabicPeriod"/>
            </a:pPr>
            <a:r>
              <a:rPr lang="it-IT" sz="2800" dirty="0" smtClean="0"/>
              <a:t>Memoria </a:t>
            </a:r>
            <a:r>
              <a:rPr lang="it-IT" sz="2800" dirty="0"/>
              <a:t>della propria </a:t>
            </a:r>
            <a:r>
              <a:rPr lang="it-IT" sz="2800" dirty="0" smtClean="0"/>
              <a:t>storia;</a:t>
            </a:r>
          </a:p>
          <a:p>
            <a:pPr marL="342900" indent="-342900">
              <a:buFont typeface="+mj-lt"/>
              <a:buAutoNum type="arabicPeriod"/>
            </a:pPr>
            <a:r>
              <a:rPr lang="it-IT" sz="2800" dirty="0" smtClean="0"/>
              <a:t>Apertura </a:t>
            </a:r>
            <a:r>
              <a:rPr lang="it-IT" sz="2800" dirty="0"/>
              <a:t>e prontezza alla scoperta di nuove esperienze e diversità, anziché timore del </a:t>
            </a:r>
            <a:r>
              <a:rPr lang="it-IT" sz="2800" dirty="0" smtClean="0"/>
              <a:t>cambiamento; </a:t>
            </a:r>
          </a:p>
          <a:p>
            <a:pPr marL="342900" indent="-342900">
              <a:buFont typeface="+mj-lt"/>
              <a:buAutoNum type="arabicPeriod"/>
            </a:pPr>
            <a:r>
              <a:rPr lang="it-IT" sz="2800" dirty="0" smtClean="0"/>
              <a:t>Consapevolezza </a:t>
            </a:r>
            <a:r>
              <a:rPr lang="it-IT" sz="2800" dirty="0"/>
              <a:t>della diversità presente in noi, siamo o siamo stati a qualche punto stranieri a noi </a:t>
            </a:r>
            <a:r>
              <a:rPr lang="it-IT" sz="2800" dirty="0" smtClean="0"/>
              <a:t>stessi;</a:t>
            </a:r>
          </a:p>
          <a:p>
            <a:pPr marL="342900" indent="-342900">
              <a:buFont typeface="+mj-lt"/>
              <a:buAutoNum type="arabicPeriod"/>
            </a:pPr>
            <a:r>
              <a:rPr lang="it-IT" sz="2800" dirty="0" smtClean="0"/>
              <a:t>Umorismo: non prendersi troppo sul serio.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5" name="Rettangolo 4"/>
          <p:cNvSpPr/>
          <p:nvPr/>
        </p:nvSpPr>
        <p:spPr>
          <a:xfrm>
            <a:off x="252000" y="764704"/>
            <a:ext cx="8640000" cy="5755422"/>
          </a:xfrm>
          <a:prstGeom prst="rect">
            <a:avLst/>
          </a:prstGeom>
        </p:spPr>
        <p:txBody>
          <a:bodyPr wrap="square">
            <a:spAutoFit/>
          </a:bodyPr>
          <a:lstStyle/>
          <a:p>
            <a:pPr algn="ctr"/>
            <a:r>
              <a:rPr lang="it-IT" sz="3200" dirty="0" smtClean="0"/>
              <a:t>COMPETENZE </a:t>
            </a:r>
            <a:r>
              <a:rPr lang="it-IT" sz="3200" dirty="0"/>
              <a:t>DEL DOCENTE INTERCULTURALE </a:t>
            </a:r>
            <a:endParaRPr lang="it-IT" dirty="0" smtClean="0"/>
          </a:p>
          <a:p>
            <a:pPr marL="342900" indent="-342900"/>
            <a:r>
              <a:rPr lang="it-IT" sz="2800" dirty="0" smtClean="0"/>
              <a:t>PIANO RELAZIONALE</a:t>
            </a:r>
          </a:p>
          <a:p>
            <a:pPr marL="514350" indent="-514350">
              <a:buFont typeface="+mj-lt"/>
              <a:buAutoNum type="arabicPeriod"/>
            </a:pPr>
            <a:r>
              <a:rPr lang="it-IT" sz="2800" dirty="0" smtClean="0"/>
              <a:t>Rispetto ed apertura nei confronti degli altri e dei loro diritti ‐ Empatia ;</a:t>
            </a:r>
          </a:p>
          <a:p>
            <a:pPr marL="514350" indent="-514350">
              <a:buFont typeface="+mj-lt"/>
              <a:buAutoNum type="arabicPeriod"/>
            </a:pPr>
            <a:r>
              <a:rPr lang="it-IT" sz="2800" dirty="0" smtClean="0"/>
              <a:t>Ascolto attivo che va incontro ai punti di vista dell’altro; </a:t>
            </a:r>
          </a:p>
          <a:p>
            <a:pPr marL="514350" indent="-514350">
              <a:buFont typeface="+mj-lt"/>
              <a:buAutoNum type="arabicPeriod"/>
            </a:pPr>
            <a:r>
              <a:rPr lang="it-IT" sz="2800" dirty="0" smtClean="0"/>
              <a:t>Sospensione del giudizio, e fiducia nella sensatezza delle ragioni dell’altro ancor prima di averle comprese; </a:t>
            </a:r>
          </a:p>
          <a:p>
            <a:pPr marL="514350" indent="-514350">
              <a:buFont typeface="+mj-lt"/>
              <a:buAutoNum type="arabicPeriod"/>
            </a:pPr>
            <a:r>
              <a:rPr lang="it-IT" sz="2800" dirty="0" smtClean="0"/>
              <a:t>Capacità dialogica; </a:t>
            </a:r>
          </a:p>
          <a:p>
            <a:pPr marL="514350" indent="-514350">
              <a:buFont typeface="+mj-lt"/>
              <a:buAutoNum type="arabicPeriod"/>
            </a:pPr>
            <a:r>
              <a:rPr lang="it-IT" sz="2800" dirty="0" smtClean="0"/>
              <a:t>Visione positiva del malinteso e del conflitto come opportunità;</a:t>
            </a:r>
          </a:p>
          <a:p>
            <a:pPr marL="514350" indent="-514350">
              <a:buFont typeface="+mj-lt"/>
              <a:buAutoNum type="arabicPeriod"/>
            </a:pPr>
            <a:r>
              <a:rPr lang="it-IT" sz="2800" dirty="0" smtClean="0"/>
              <a:t>Soluzione creativa dei conflitti, come creazione di terreni comuni e costruzione di nuove soluzioni.</a:t>
            </a:r>
            <a:endParaRPr lang="it-IT"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38623" y="692696"/>
            <a:ext cx="4066754" cy="523220"/>
          </a:xfrm>
          <a:prstGeom prst="rect">
            <a:avLst/>
          </a:prstGeom>
        </p:spPr>
        <p:txBody>
          <a:bodyPr wrap="none">
            <a:spAutoFit/>
          </a:bodyPr>
          <a:lstStyle/>
          <a:p>
            <a:r>
              <a:rPr lang="it-IT" sz="2800" b="1" dirty="0"/>
              <a:t>Il valore dell’eterogeneità </a:t>
            </a:r>
            <a:endParaRPr lang="it-IT" sz="2800" dirty="0"/>
          </a:p>
        </p:txBody>
      </p:sp>
      <p:sp>
        <p:nvSpPr>
          <p:cNvPr id="3" name="Rettangolo 2"/>
          <p:cNvSpPr/>
          <p:nvPr/>
        </p:nvSpPr>
        <p:spPr>
          <a:xfrm>
            <a:off x="2381625" y="44624"/>
            <a:ext cx="4380751" cy="646331"/>
          </a:xfrm>
          <a:prstGeom prst="rect">
            <a:avLst/>
          </a:prstGeom>
        </p:spPr>
        <p:txBody>
          <a:bodyPr wrap="none">
            <a:spAutoFit/>
          </a:bodyPr>
          <a:lstStyle/>
          <a:p>
            <a:r>
              <a:rPr lang="it-IT" sz="3600" b="1" dirty="0"/>
              <a:t>LA CLASSE INCLUSIVA </a:t>
            </a:r>
            <a:endParaRPr lang="it-IT" sz="3600" dirty="0"/>
          </a:p>
        </p:txBody>
      </p:sp>
      <p:sp>
        <p:nvSpPr>
          <p:cNvPr id="4" name="Rettangolo 3"/>
          <p:cNvSpPr/>
          <p:nvPr/>
        </p:nvSpPr>
        <p:spPr>
          <a:xfrm>
            <a:off x="251520" y="1268760"/>
            <a:ext cx="8640000" cy="5693866"/>
          </a:xfrm>
          <a:prstGeom prst="rect">
            <a:avLst/>
          </a:prstGeom>
        </p:spPr>
        <p:txBody>
          <a:bodyPr wrap="square">
            <a:spAutoFit/>
          </a:bodyPr>
          <a:lstStyle/>
          <a:p>
            <a:pPr algn="just"/>
            <a:r>
              <a:rPr lang="it-IT" sz="2600" dirty="0"/>
              <a:t>Sono presenti in classe alunni provenienti da diversi ceti sociali, culturali, etnici, religiosi. Un contributo utile a far luce sul valore di tale eterogeneità ci viene da Gardner (2006) e dalla sua teoria delle </a:t>
            </a:r>
            <a:r>
              <a:rPr lang="it-IT" sz="2600" b="1" dirty="0"/>
              <a:t>intelligenze multiple, secondo la quale le diverse predisposizioni personali possono tradursi in un diverso modo di affrontare le questioni, comprese quelle </a:t>
            </a:r>
            <a:r>
              <a:rPr lang="it-IT" sz="2600" dirty="0"/>
              <a:t>scolastiche. Si tratta dunque di trovare la giusta sintonia tra insegnante e allievo: il primo è caratterizzato da un proprio profilo cognitivo, si esprime e si relaziona in base ad un proprio stile, originato anche dagli studi compiuti e dal proprio ambiente socio-familiare. Anche lo studente ha preferenze linguistiche, cognitive e culturali, e la presenza sempre più rilevante di </a:t>
            </a:r>
            <a:r>
              <a:rPr lang="it-IT" sz="2600" i="1" dirty="0"/>
              <a:t>diversità a scuola moltiplica queste variabili, interrogando gli insegnanti in modo sempre più cogente.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38623" y="548680"/>
            <a:ext cx="4066754" cy="523220"/>
          </a:xfrm>
          <a:prstGeom prst="rect">
            <a:avLst/>
          </a:prstGeom>
        </p:spPr>
        <p:txBody>
          <a:bodyPr wrap="none">
            <a:spAutoFit/>
          </a:bodyPr>
          <a:lstStyle/>
          <a:p>
            <a:r>
              <a:rPr lang="it-IT" sz="2800" b="1" dirty="0"/>
              <a:t>Il valore dell’eterogeneità </a:t>
            </a:r>
            <a:endParaRPr lang="it-IT" sz="2800" dirty="0"/>
          </a:p>
        </p:txBody>
      </p:sp>
      <p:sp>
        <p:nvSpPr>
          <p:cNvPr id="3" name="Rettangolo 2"/>
          <p:cNvSpPr/>
          <p:nvPr/>
        </p:nvSpPr>
        <p:spPr>
          <a:xfrm>
            <a:off x="2381625" y="44624"/>
            <a:ext cx="4380751" cy="646331"/>
          </a:xfrm>
          <a:prstGeom prst="rect">
            <a:avLst/>
          </a:prstGeom>
        </p:spPr>
        <p:txBody>
          <a:bodyPr wrap="none">
            <a:spAutoFit/>
          </a:bodyPr>
          <a:lstStyle/>
          <a:p>
            <a:r>
              <a:rPr lang="it-IT" sz="3600" b="1" dirty="0"/>
              <a:t>LA CLASSE INCLUSIVA </a:t>
            </a:r>
            <a:endParaRPr lang="it-IT" sz="3600" dirty="0"/>
          </a:p>
        </p:txBody>
      </p:sp>
      <p:sp>
        <p:nvSpPr>
          <p:cNvPr id="4" name="Rettangolo 3"/>
          <p:cNvSpPr/>
          <p:nvPr/>
        </p:nvSpPr>
        <p:spPr>
          <a:xfrm>
            <a:off x="252000" y="1052736"/>
            <a:ext cx="8640000" cy="5693866"/>
          </a:xfrm>
          <a:prstGeom prst="rect">
            <a:avLst/>
          </a:prstGeom>
        </p:spPr>
        <p:txBody>
          <a:bodyPr wrap="square">
            <a:spAutoFit/>
          </a:bodyPr>
          <a:lstStyle/>
          <a:p>
            <a:pPr algn="just"/>
            <a:r>
              <a:rPr lang="it-IT" sz="2800" dirty="0" smtClean="0"/>
              <a:t>Diversi </a:t>
            </a:r>
            <a:r>
              <a:rPr lang="it-IT" sz="2800" dirty="0"/>
              <a:t>modi di apprendere, diversi apporti alla conoscenza comune, possono utilmente essere confrontati ed integrati. La diversità in classe è stimolante e motivante, può diventare una straordinaria risorsa per l’evoluzione della </a:t>
            </a:r>
            <a:r>
              <a:rPr lang="it-IT" sz="2800" dirty="0" smtClean="0"/>
              <a:t>conoscenza. Infatti</a:t>
            </a:r>
            <a:r>
              <a:rPr lang="it-IT" sz="2800" dirty="0"/>
              <a:t>, in condizioni di </a:t>
            </a:r>
            <a:r>
              <a:rPr lang="it-IT" sz="2800" i="1" dirty="0"/>
              <a:t>apprendimento collaborativo, le conoscenze veicolate dai componenti del gruppo permettono all’individuo di superare le incertezze attingendo ai propri dati culturali e mettendoli a disposizione del gruppo, costruendo così una conoscenza comune e più articolata. Nel contempo, la conoscenza assume anche un valore sociale: i processi di socializzazione sono inscindibili dai processi di apprendimento e lo rendono significativo. </a:t>
            </a:r>
            <a:endParaRPr lang="it-IT"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381625" y="116632"/>
            <a:ext cx="4380751" cy="646331"/>
          </a:xfrm>
          <a:prstGeom prst="rect">
            <a:avLst/>
          </a:prstGeom>
        </p:spPr>
        <p:txBody>
          <a:bodyPr wrap="none">
            <a:spAutoFit/>
          </a:bodyPr>
          <a:lstStyle/>
          <a:p>
            <a:r>
              <a:rPr lang="it-IT" sz="3600" b="1" dirty="0"/>
              <a:t>LA CLASSE INCLUSIVA </a:t>
            </a:r>
            <a:endParaRPr lang="it-IT" sz="3600" dirty="0"/>
          </a:p>
        </p:txBody>
      </p:sp>
      <p:sp>
        <p:nvSpPr>
          <p:cNvPr id="6" name="Rettangolo 5"/>
          <p:cNvSpPr/>
          <p:nvPr/>
        </p:nvSpPr>
        <p:spPr>
          <a:xfrm>
            <a:off x="1511835" y="601524"/>
            <a:ext cx="6120330" cy="523220"/>
          </a:xfrm>
          <a:prstGeom prst="rect">
            <a:avLst/>
          </a:prstGeom>
        </p:spPr>
        <p:txBody>
          <a:bodyPr wrap="none">
            <a:spAutoFit/>
          </a:bodyPr>
          <a:lstStyle/>
          <a:p>
            <a:pPr algn="ctr"/>
            <a:r>
              <a:rPr lang="it-IT" sz="2800" b="1" dirty="0"/>
              <a:t>Il lavoro di gruppo e il tutoring in classe </a:t>
            </a:r>
            <a:endParaRPr lang="it-IT" sz="2800" dirty="0"/>
          </a:p>
        </p:txBody>
      </p:sp>
      <p:sp>
        <p:nvSpPr>
          <p:cNvPr id="8" name="Rettangolo 7"/>
          <p:cNvSpPr/>
          <p:nvPr/>
        </p:nvSpPr>
        <p:spPr>
          <a:xfrm>
            <a:off x="252000" y="1268760"/>
            <a:ext cx="8640000" cy="5293757"/>
          </a:xfrm>
          <a:prstGeom prst="rect">
            <a:avLst/>
          </a:prstGeom>
        </p:spPr>
        <p:txBody>
          <a:bodyPr wrap="square">
            <a:spAutoFit/>
          </a:bodyPr>
          <a:lstStyle/>
          <a:p>
            <a:pPr algn="just"/>
            <a:r>
              <a:rPr lang="it-IT" sz="2600" dirty="0"/>
              <a:t>La classe può funzionare come </a:t>
            </a:r>
            <a:r>
              <a:rPr lang="it-IT" sz="2600" i="1" dirty="0"/>
              <a:t>gruppo di lavoro, in base a specifici obiettivi, con un’efficace definizione dei ruoli, una funzionale divisione dei compiti, una progettualità organizzativa capace di integrare ruoli e compiti. In tutto questo processo è fondamentale il compito del docente, chiamato a far acquisire ai membri del gruppo la consapevolezza che l’assunzione di compiti implica una responsabilità, individuale e ancor più collettiva. </a:t>
            </a:r>
          </a:p>
          <a:p>
            <a:pPr algn="just"/>
            <a:r>
              <a:rPr lang="it-IT" sz="2600" dirty="0"/>
              <a:t>La qualità del lavoro di gruppo in classe dipende strettamente dalla qualità delle relazioni che intercorrono tra i componenti, frutto della mediazione tra le differenze che caratterizzano i singoli individui e della gestione degli aspetti problematici e conflittuali che fisiologicamente possono presentarsi.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381625" y="44624"/>
            <a:ext cx="4380751" cy="646331"/>
          </a:xfrm>
          <a:prstGeom prst="rect">
            <a:avLst/>
          </a:prstGeom>
        </p:spPr>
        <p:txBody>
          <a:bodyPr wrap="none">
            <a:spAutoFit/>
          </a:bodyPr>
          <a:lstStyle/>
          <a:p>
            <a:r>
              <a:rPr lang="it-IT" sz="3600" b="1" dirty="0"/>
              <a:t>LA CLASSE INCLUSIVA </a:t>
            </a:r>
            <a:endParaRPr lang="it-IT" sz="3600" dirty="0"/>
          </a:p>
        </p:txBody>
      </p:sp>
      <p:sp>
        <p:nvSpPr>
          <p:cNvPr id="6" name="Rettangolo 5"/>
          <p:cNvSpPr/>
          <p:nvPr/>
        </p:nvSpPr>
        <p:spPr>
          <a:xfrm>
            <a:off x="1511835" y="548680"/>
            <a:ext cx="6120330" cy="523220"/>
          </a:xfrm>
          <a:prstGeom prst="rect">
            <a:avLst/>
          </a:prstGeom>
        </p:spPr>
        <p:txBody>
          <a:bodyPr wrap="none">
            <a:spAutoFit/>
          </a:bodyPr>
          <a:lstStyle/>
          <a:p>
            <a:r>
              <a:rPr lang="it-IT" sz="2800" b="1" dirty="0"/>
              <a:t>Il lavoro di gruppo e il tutoring in classe </a:t>
            </a:r>
            <a:endParaRPr lang="it-IT" sz="2800" dirty="0"/>
          </a:p>
        </p:txBody>
      </p:sp>
      <p:sp>
        <p:nvSpPr>
          <p:cNvPr id="8" name="Rettangolo 7"/>
          <p:cNvSpPr/>
          <p:nvPr/>
        </p:nvSpPr>
        <p:spPr>
          <a:xfrm>
            <a:off x="252000" y="1052736"/>
            <a:ext cx="8640000" cy="5693866"/>
          </a:xfrm>
          <a:prstGeom prst="rect">
            <a:avLst/>
          </a:prstGeom>
        </p:spPr>
        <p:txBody>
          <a:bodyPr wrap="square">
            <a:spAutoFit/>
          </a:bodyPr>
          <a:lstStyle/>
          <a:p>
            <a:pPr algn="just"/>
            <a:r>
              <a:rPr lang="it-IT" sz="2600" dirty="0" smtClean="0"/>
              <a:t>A questo riguardo la professionalità del docente può essere determinante nel favorire lo sviluppo delle abilità sociali degli alunni; indispensabile lavorare sul tema della </a:t>
            </a:r>
            <a:r>
              <a:rPr lang="it-IT" sz="2600" b="1" dirty="0" smtClean="0"/>
              <a:t>fiducia, con lo scopo di creare relazioni positive di reciprocità tra i componenti, sostenere l’autostima di ciascuno, guidare i processi di mediazione e di condivisione dei risultati raggiunti. </a:t>
            </a:r>
          </a:p>
          <a:p>
            <a:pPr algn="just"/>
            <a:r>
              <a:rPr lang="it-IT" sz="2600" dirty="0" smtClean="0"/>
              <a:t>Il docente riveste, ancora una volta, un ruolo di mediatore, facilitatore, stimolo e potenziamento dei processi di integrazione, collaborazione, negoziazione e condivisione. </a:t>
            </a:r>
          </a:p>
          <a:p>
            <a:pPr algn="just"/>
            <a:r>
              <a:rPr lang="it-IT" sz="2600" dirty="0" smtClean="0"/>
              <a:t>La scelta di metodologie quali </a:t>
            </a:r>
            <a:r>
              <a:rPr lang="it-IT" sz="2600" b="1" dirty="0" smtClean="0"/>
              <a:t>l’apprendimento cooperativo, insieme al ricorso a metodologie attive e socializzanti nella conduzione dell’azione didattica, va nella direzione indicata da una didattica innovativa ed inclusiva.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2381625" y="44624"/>
            <a:ext cx="4380751" cy="646331"/>
          </a:xfrm>
          <a:prstGeom prst="rect">
            <a:avLst/>
          </a:prstGeom>
        </p:spPr>
        <p:txBody>
          <a:bodyPr wrap="none">
            <a:spAutoFit/>
          </a:bodyPr>
          <a:lstStyle/>
          <a:p>
            <a:r>
              <a:rPr lang="it-IT" sz="3600" b="1" dirty="0"/>
              <a:t>LA CLASSE INCLUSIVA </a:t>
            </a:r>
            <a:endParaRPr lang="it-IT" sz="3600" dirty="0"/>
          </a:p>
        </p:txBody>
      </p:sp>
      <p:sp>
        <p:nvSpPr>
          <p:cNvPr id="6" name="Rettangolo 5"/>
          <p:cNvSpPr/>
          <p:nvPr/>
        </p:nvSpPr>
        <p:spPr>
          <a:xfrm>
            <a:off x="1511835" y="548680"/>
            <a:ext cx="6120330" cy="523220"/>
          </a:xfrm>
          <a:prstGeom prst="rect">
            <a:avLst/>
          </a:prstGeom>
        </p:spPr>
        <p:txBody>
          <a:bodyPr wrap="none">
            <a:spAutoFit/>
          </a:bodyPr>
          <a:lstStyle/>
          <a:p>
            <a:r>
              <a:rPr lang="it-IT" sz="2800" b="1" dirty="0"/>
              <a:t>Il lavoro di gruppo e il tutoring in classe </a:t>
            </a:r>
            <a:endParaRPr lang="it-IT" sz="2800" dirty="0"/>
          </a:p>
        </p:txBody>
      </p:sp>
      <p:sp>
        <p:nvSpPr>
          <p:cNvPr id="8" name="Rettangolo 7"/>
          <p:cNvSpPr/>
          <p:nvPr/>
        </p:nvSpPr>
        <p:spPr>
          <a:xfrm>
            <a:off x="252000" y="1052736"/>
            <a:ext cx="8640000" cy="5632311"/>
          </a:xfrm>
          <a:prstGeom prst="rect">
            <a:avLst/>
          </a:prstGeom>
        </p:spPr>
        <p:txBody>
          <a:bodyPr wrap="square">
            <a:spAutoFit/>
          </a:bodyPr>
          <a:lstStyle/>
          <a:p>
            <a:pPr algn="just"/>
            <a:r>
              <a:rPr lang="it-IT" sz="2400" dirty="0" smtClean="0"/>
              <a:t>Tali scelte metodologiche stimolano processi di </a:t>
            </a:r>
            <a:r>
              <a:rPr lang="it-IT" sz="2400" b="1" dirty="0" smtClean="0"/>
              <a:t>mediazione tra pari, che facilitano l’apprendimento nella misura in cui fanno leva sui naturali fenomeni di apprendimento per imitazione: le ricerche scientifiche ci dimostrano come l’imitazione agisca nel modo più efficace quando si esplica tra due soggetti vicini per età, in quanto si attivano i processi di emulazione e di riconoscimento reciproco. </a:t>
            </a:r>
          </a:p>
          <a:p>
            <a:pPr algn="just"/>
            <a:r>
              <a:rPr lang="it-IT" sz="2400" dirty="0" smtClean="0"/>
              <a:t>Su questo assunto si basa l’efficacia del </a:t>
            </a:r>
            <a:r>
              <a:rPr lang="it-IT" sz="2400" b="1" dirty="0" smtClean="0"/>
              <a:t>tutoring, ovvero del mutuo aiuto tra alunni. Il tutoring è stimolo dal punto di vista cognitivo, ha valenza educativa e socializzante, permette all’insegnante di allentare la necessità di una cura educativa individuale dei singoli alunni nella misura in cui questi si prendono cura reciprocamente l’uno dell’altro. </a:t>
            </a:r>
          </a:p>
          <a:p>
            <a:pPr algn="just"/>
            <a:r>
              <a:rPr lang="it-IT" sz="2400" dirty="0" smtClean="0"/>
              <a:t>Inoltre il tutoring permette di sviluppare l’empatia e le capacità di mediazione sociale, in questo senso promuove la crescita dei singoli e quella complessiva dell’intero gruppo classe. </a:t>
            </a:r>
            <a:endParaRPr lang="it-IT"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548680"/>
            <a:ext cx="8640000" cy="4524315"/>
          </a:xfrm>
          <a:prstGeom prst="rect">
            <a:avLst/>
          </a:prstGeom>
        </p:spPr>
        <p:txBody>
          <a:bodyPr>
            <a:spAutoFit/>
          </a:bodyPr>
          <a:lstStyle/>
          <a:p>
            <a:pPr algn="ctr"/>
            <a:r>
              <a:rPr lang="it-IT" sz="3600" b="1" u="sng" dirty="0"/>
              <a:t>Art. 36 Legge 6 marzo 1998 n. </a:t>
            </a:r>
            <a:r>
              <a:rPr lang="it-IT" sz="3600" b="1" u="sng" dirty="0" smtClean="0"/>
              <a:t>40 (comma </a:t>
            </a:r>
            <a:r>
              <a:rPr lang="it-IT" sz="3600" b="1" u="sng" dirty="0"/>
              <a:t>3</a:t>
            </a:r>
            <a:r>
              <a:rPr lang="it-IT" sz="3600" b="1" u="sng" dirty="0" smtClean="0"/>
              <a:t>)</a:t>
            </a:r>
          </a:p>
          <a:p>
            <a:endParaRPr lang="it-IT" sz="3600" dirty="0"/>
          </a:p>
          <a:p>
            <a:endParaRPr lang="it-IT" sz="3600" dirty="0"/>
          </a:p>
          <a:p>
            <a:pPr algn="just"/>
            <a:r>
              <a:rPr lang="it-IT" sz="3600" dirty="0"/>
              <a:t>« La comunità scolastica accoglie </a:t>
            </a:r>
            <a:r>
              <a:rPr lang="it-IT" sz="3600" dirty="0" smtClean="0"/>
              <a:t>le </a:t>
            </a:r>
            <a:r>
              <a:rPr lang="it-IT" sz="3600" b="1" dirty="0" smtClean="0"/>
              <a:t>differenze linguistiche </a:t>
            </a:r>
            <a:r>
              <a:rPr lang="it-IT" sz="3600" b="1" dirty="0"/>
              <a:t>e culturali come VALORE </a:t>
            </a:r>
            <a:r>
              <a:rPr lang="it-IT" sz="3600" b="1" dirty="0" smtClean="0"/>
              <a:t>da porre </a:t>
            </a:r>
            <a:r>
              <a:rPr lang="it-IT" sz="3600" b="1" dirty="0"/>
              <a:t>a fondamento del rispetto </a:t>
            </a:r>
            <a:r>
              <a:rPr lang="it-IT" sz="3600" b="1" dirty="0" smtClean="0"/>
              <a:t>reciproco, </a:t>
            </a:r>
            <a:r>
              <a:rPr lang="it-IT" sz="3600" dirty="0" smtClean="0"/>
              <a:t>dello </a:t>
            </a:r>
            <a:r>
              <a:rPr lang="it-IT" sz="3600" dirty="0"/>
              <a:t>scambio tra le culture e della</a:t>
            </a:r>
          </a:p>
          <a:p>
            <a:pPr algn="just"/>
            <a:r>
              <a:rPr lang="it-IT" sz="3600" dirty="0"/>
              <a:t>tolleranza(…)»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04000" y="-17237296"/>
            <a:ext cx="8640000" cy="2585323"/>
          </a:xfrm>
          <a:prstGeom prst="rect">
            <a:avLst/>
          </a:prstGeom>
        </p:spPr>
        <p:txBody>
          <a:bodyPr>
            <a:spAutoFit/>
          </a:bodyPr>
          <a:lstStyle/>
          <a:p>
            <a:r>
              <a:rPr lang="it-IT" dirty="0"/>
              <a:t>PECULIARITÀ DEL PERCORSO DIDATTICO DELL'ITALIANO L2 rappresenta un campo di intervento didattico SPECIFICO - quanto a tempi, metodi, bisogni, modalità di valutazione - e in TRANSIZIONE È TRASVERSALE a tutte le discipline Il DOCENTE deve assumere il ruolo di "FACILITATORE DELL’APPRENDIMENTO" per il proprio ambito disciplinare e prevedere per un tempo lungo attenzioni mirate e forme molteplici di facilitazione L'acquisizione dell'italiano, "concreto" e contestualizzato per comunicare nel "qui e ora" è resa più rapida ed efficace dalla SITUAZIONE </a:t>
            </a:r>
            <a:r>
              <a:rPr lang="it-IT" dirty="0" err="1"/>
              <a:t>DI</a:t>
            </a:r>
            <a:r>
              <a:rPr lang="it-IT" dirty="0"/>
              <a:t> APPRENDIMENTO MISTA ED ETEROGENEA Diversi sono i tempi richiesti: • italiano L2 per la comunicazione di BASE • italiano lingua di STUDIO per apprendere i contenuti disciplinari GUIDA ALLA CLASSE </a:t>
            </a:r>
            <a:r>
              <a:rPr lang="it-IT" dirty="0" smtClean="0"/>
              <a:t>MULTILINGUE</a:t>
            </a:r>
            <a:endParaRPr lang="it-IT" dirty="0"/>
          </a:p>
        </p:txBody>
      </p:sp>
      <p:sp>
        <p:nvSpPr>
          <p:cNvPr id="3" name="Rettangolo 2"/>
          <p:cNvSpPr/>
          <p:nvPr/>
        </p:nvSpPr>
        <p:spPr>
          <a:xfrm>
            <a:off x="252000" y="1905506"/>
            <a:ext cx="8640000" cy="3046988"/>
          </a:xfrm>
          <a:prstGeom prst="rect">
            <a:avLst/>
          </a:prstGeom>
        </p:spPr>
        <p:txBody>
          <a:bodyPr>
            <a:spAutoFit/>
          </a:bodyPr>
          <a:lstStyle/>
          <a:p>
            <a:r>
              <a:rPr lang="it-IT" sz="3200" i="1" dirty="0" smtClean="0"/>
              <a:t>Il vero viaggio di scoperta non consiste nel trovare nuovi territori, ma nel possedere altri occhi, vedere l’universo attraverso gli occhi di un altro, di centinaia d’altri: di osservare il centinaio di universi che ciascuno di loro osserva, che ciascuno di loro è.</a:t>
            </a:r>
            <a:br>
              <a:rPr lang="it-IT" sz="3200" i="1" dirty="0" smtClean="0"/>
            </a:br>
            <a:r>
              <a:rPr lang="it-IT" sz="3200" i="1" dirty="0" smtClean="0"/>
              <a:t>(Marcel Proust)</a:t>
            </a:r>
            <a:endParaRPr lang="it-IT" sz="3200" i="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332656"/>
            <a:ext cx="4662815" cy="369332"/>
          </a:xfrm>
          <a:prstGeom prst="rect">
            <a:avLst/>
          </a:prstGeom>
        </p:spPr>
        <p:txBody>
          <a:bodyPr wrap="none">
            <a:spAutoFit/>
          </a:bodyPr>
          <a:lstStyle/>
          <a:p>
            <a:r>
              <a:rPr lang="it-IT" b="1" dirty="0"/>
              <a:t>LA SCELTA INCLUSIVA DELLA SCUOLA ITALIANA </a:t>
            </a:r>
            <a:endParaRPr lang="it-IT" dirty="0"/>
          </a:p>
        </p:txBody>
      </p:sp>
      <p:sp>
        <p:nvSpPr>
          <p:cNvPr id="6" name="Rettangolo 5"/>
          <p:cNvSpPr/>
          <p:nvPr/>
        </p:nvSpPr>
        <p:spPr>
          <a:xfrm>
            <a:off x="2286000" y="1028343"/>
            <a:ext cx="4572000" cy="4801314"/>
          </a:xfrm>
          <a:prstGeom prst="rect">
            <a:avLst/>
          </a:prstGeom>
        </p:spPr>
        <p:txBody>
          <a:bodyPr>
            <a:spAutoFit/>
          </a:bodyPr>
          <a:lstStyle/>
          <a:p>
            <a:r>
              <a:rPr lang="it-IT" b="1" dirty="0"/>
              <a:t>La dispersione scolastica </a:t>
            </a:r>
          </a:p>
          <a:p>
            <a:r>
              <a:rPr lang="it-IT" dirty="0"/>
              <a:t>Il fenomeno della dispersione scolastica rimane il punto centrale da affrontare, affinché la scuola italiana sia veramente inclusiva e non lasci indietro nessuno. La dispersione scolastica è talvolta abbandono, più diffusamente esperienza di ritardo scolare e di insuccesso, demotivazione. </a:t>
            </a:r>
          </a:p>
          <a:p>
            <a:r>
              <a:rPr lang="it-IT" dirty="0"/>
              <a:t>Nonostante i progressi realizzati nell’ultimo decennio, i dati a riguardo, forniti dal Ministro Profumo nel marzo 2012, sono allarmanti. </a:t>
            </a:r>
          </a:p>
          <a:p>
            <a:r>
              <a:rPr lang="it-IT" dirty="0"/>
              <a:t>Il 18% dei ragazzi lascia la scuola prima di conseguire il diploma o una qualifica professionale. E’ un dato molto superiore alla media degli abbandoni scolastici precoci del resto dell’Europa, che si attesta attorno al 14,1%.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332656"/>
            <a:ext cx="4662815" cy="369332"/>
          </a:xfrm>
          <a:prstGeom prst="rect">
            <a:avLst/>
          </a:prstGeom>
        </p:spPr>
        <p:txBody>
          <a:bodyPr wrap="none">
            <a:spAutoFit/>
          </a:bodyPr>
          <a:lstStyle/>
          <a:p>
            <a:r>
              <a:rPr lang="it-IT" b="1" dirty="0"/>
              <a:t>LA SCELTA INCLUSIVA DELLA SCUOLA ITALIANA </a:t>
            </a:r>
            <a:endParaRPr lang="it-IT" dirty="0"/>
          </a:p>
        </p:txBody>
      </p:sp>
      <p:sp>
        <p:nvSpPr>
          <p:cNvPr id="5" name="Rettangolo 4"/>
          <p:cNvSpPr/>
          <p:nvPr/>
        </p:nvSpPr>
        <p:spPr>
          <a:xfrm>
            <a:off x="2286000" y="889844"/>
            <a:ext cx="4572000" cy="5078313"/>
          </a:xfrm>
          <a:prstGeom prst="rect">
            <a:avLst/>
          </a:prstGeom>
        </p:spPr>
        <p:txBody>
          <a:bodyPr>
            <a:spAutoFit/>
          </a:bodyPr>
          <a:lstStyle/>
          <a:p>
            <a:r>
              <a:rPr lang="it-IT" dirty="0"/>
              <a:t>In particolare nel nostro Paese esistono divari territoriali molto forti: la dispersione raggiunge il 16,2% nel Centro –Nord e tocca il 22,3% dei giovani meridionali. Nelle zone di massima deprivazione economica e sociale, specialmente nelle periferie urbane delle città meridionali, ma anche di quelle del Centro e del Nord, questo tasso spesso raggiunge e supera il 30%: un ragazzo su tre non riesce a completare gli studi o a raggiungere una qualifica che consenta un inserimento lavorativo. </a:t>
            </a:r>
          </a:p>
          <a:p>
            <a:r>
              <a:rPr lang="it-IT" dirty="0"/>
              <a:t>Su questo fronte la scuola italiana non può abbassare la guardia. Occorre un impegno serio ed esteso per contrastare la dispersione, a partire dalle aree più a rischio ma non solo, dato che il fenomeno, secondo le più recenti evidenze, va estendendosi.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332656"/>
            <a:ext cx="4662815" cy="369332"/>
          </a:xfrm>
          <a:prstGeom prst="rect">
            <a:avLst/>
          </a:prstGeom>
        </p:spPr>
        <p:txBody>
          <a:bodyPr wrap="none">
            <a:spAutoFit/>
          </a:bodyPr>
          <a:lstStyle/>
          <a:p>
            <a:r>
              <a:rPr lang="it-IT" b="1" dirty="0"/>
              <a:t>LA SCELTA INCLUSIVA DELLA SCUOLA ITALIANA </a:t>
            </a:r>
            <a:endParaRPr lang="it-IT" dirty="0"/>
          </a:p>
        </p:txBody>
      </p:sp>
      <p:sp>
        <p:nvSpPr>
          <p:cNvPr id="7" name="Rettangolo 6"/>
          <p:cNvSpPr/>
          <p:nvPr/>
        </p:nvSpPr>
        <p:spPr>
          <a:xfrm>
            <a:off x="252000" y="1028343"/>
            <a:ext cx="8640000" cy="3970318"/>
          </a:xfrm>
          <a:prstGeom prst="rect">
            <a:avLst/>
          </a:prstGeom>
        </p:spPr>
        <p:txBody>
          <a:bodyPr>
            <a:spAutoFit/>
          </a:bodyPr>
          <a:lstStyle/>
          <a:p>
            <a:r>
              <a:rPr lang="it-IT" b="1" dirty="0"/>
              <a:t>Le risorse per l’inclusione </a:t>
            </a:r>
          </a:p>
          <a:p>
            <a:r>
              <a:rPr lang="it-IT" dirty="0"/>
              <a:t>Innovazione e inclusione, contrasto alla dispersione scolastica, attenzione alle necessità specifiche di ciascuno attraverso una profonda revisione dell’organizzazione scolastica e delle applicazioni didattiche e metodologiche, sono azioni che richiedono l’investimento di </a:t>
            </a:r>
            <a:r>
              <a:rPr lang="it-IT" b="1" dirty="0"/>
              <a:t>risorse. In questo momento storico, in cui la congiuntura economica è tutt’altro che favorevole, reperire risorse per la scuola appare quasi un’utopia. </a:t>
            </a:r>
          </a:p>
          <a:p>
            <a:r>
              <a:rPr lang="it-IT" dirty="0"/>
              <a:t>Superare la facile tentazione della “delega” all’insegnante di sostegno della cura degli alunni con bisogni educativi speciali, rompere il rigido rapporto classe-aula, ampliare il tempo scuola, soprattutto nelle aree più difficili, attraverso un’offerta integrata di maggiori opportunità educative tra scuola e territorio, rappresentano altrettante direzioni di sviluppo </a:t>
            </a:r>
            <a:r>
              <a:rPr lang="it-IT" dirty="0" smtClean="0"/>
              <a:t>irrinunciabili.</a:t>
            </a:r>
            <a:endParaRPr lang="it-IT" dirty="0"/>
          </a:p>
          <a:p>
            <a:r>
              <a:rPr lang="it-IT" dirty="0"/>
              <a:t>Una nuova stagione di impegno e di speranza richiede prima di tutto investimenti, che risulteranno certamente ben spesi, in quanto l’investimento in sapere, conoscenza e inclusione sociale è la vera condizione basilare per la crescita di un popolo.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44624"/>
            <a:ext cx="8640000" cy="369332"/>
          </a:xfrm>
          <a:prstGeom prst="rect">
            <a:avLst/>
          </a:prstGeom>
        </p:spPr>
        <p:txBody>
          <a:bodyPr>
            <a:spAutoFit/>
          </a:bodyPr>
          <a:lstStyle/>
          <a:p>
            <a:pPr algn="ctr"/>
            <a:r>
              <a:rPr lang="it-IT" b="1" dirty="0"/>
              <a:t>IL PERCORSO NORMATIVO VERSO L’INCLUSIONE </a:t>
            </a:r>
            <a:endParaRPr lang="it-IT" dirty="0"/>
          </a:p>
        </p:txBody>
      </p:sp>
      <p:sp>
        <p:nvSpPr>
          <p:cNvPr id="5" name="Rettangolo 4"/>
          <p:cNvSpPr/>
          <p:nvPr/>
        </p:nvSpPr>
        <p:spPr>
          <a:xfrm>
            <a:off x="252000" y="404664"/>
            <a:ext cx="8640000" cy="6408000"/>
          </a:xfrm>
          <a:prstGeom prst="rect">
            <a:avLst/>
          </a:prstGeom>
        </p:spPr>
        <p:txBody>
          <a:bodyPr wrap="square">
            <a:spAutoFit/>
          </a:bodyPr>
          <a:lstStyle/>
          <a:p>
            <a:r>
              <a:rPr lang="it-IT" b="1" dirty="0"/>
              <a:t>Il lungo percorso dalla segregazione all’inclusione </a:t>
            </a:r>
          </a:p>
          <a:p>
            <a:r>
              <a:rPr lang="it-IT" dirty="0"/>
              <a:t>La storia dell’inclusione scolastica non può essere disgiunta dalla storia della scuola italiana. La normativa ci conduce a riconoscere le convinzioni prevalenti nei diversi periodi storici e a coglierne i riflessi nella produzione di leggi o circolari rivolte alla scuola sul </a:t>
            </a:r>
            <a:r>
              <a:rPr lang="it-IT" dirty="0" smtClean="0"/>
              <a:t>tema dei bisogni educativi speciali. </a:t>
            </a:r>
          </a:p>
          <a:p>
            <a:pPr>
              <a:buFont typeface="Arial" pitchFamily="34" charset="0"/>
              <a:buChar char="•"/>
            </a:pPr>
            <a:r>
              <a:rPr lang="it-IT" dirty="0"/>
              <a:t>La </a:t>
            </a:r>
            <a:r>
              <a:rPr lang="it-IT" b="1" dirty="0"/>
              <a:t>legge 30 marzo 1971, </a:t>
            </a:r>
            <a:r>
              <a:rPr lang="it-IT" b="1" dirty="0" smtClean="0"/>
              <a:t>n.118. </a:t>
            </a:r>
          </a:p>
          <a:p>
            <a:pPr>
              <a:buFont typeface="Arial" pitchFamily="34" charset="0"/>
              <a:buChar char="•"/>
            </a:pPr>
            <a:r>
              <a:rPr lang="it-IT" b="1" dirty="0" smtClean="0"/>
              <a:t>Il</a:t>
            </a:r>
            <a:r>
              <a:rPr lang="it-IT" dirty="0" smtClean="0"/>
              <a:t> </a:t>
            </a:r>
            <a:r>
              <a:rPr lang="it-IT" b="1" dirty="0" smtClean="0"/>
              <a:t>documento </a:t>
            </a:r>
            <a:r>
              <a:rPr lang="it-IT" b="1" dirty="0"/>
              <a:t>della commissione</a:t>
            </a:r>
            <a:r>
              <a:rPr lang="it-IT" dirty="0"/>
              <a:t> presieduto dalla senatrice </a:t>
            </a:r>
            <a:r>
              <a:rPr lang="it-IT" b="1" dirty="0" err="1"/>
              <a:t>Falcucci</a:t>
            </a:r>
            <a:r>
              <a:rPr lang="it-IT" dirty="0"/>
              <a:t> </a:t>
            </a:r>
            <a:r>
              <a:rPr lang="it-IT" dirty="0" smtClean="0"/>
              <a:t>(1975) che </a:t>
            </a:r>
            <a:r>
              <a:rPr lang="it-IT" dirty="0"/>
              <a:t>enuncia i </a:t>
            </a:r>
            <a:r>
              <a:rPr lang="it-IT" dirty="0" smtClean="0"/>
              <a:t>principi </a:t>
            </a:r>
            <a:r>
              <a:rPr lang="it-IT" dirty="0"/>
              <a:t>basilari di quella che ora chiamiamo </a:t>
            </a:r>
            <a:r>
              <a:rPr lang="it-IT" b="1" dirty="0"/>
              <a:t>scuola </a:t>
            </a:r>
            <a:r>
              <a:rPr lang="it-IT" b="1" dirty="0" smtClean="0"/>
              <a:t>inclusiva.</a:t>
            </a:r>
          </a:p>
          <a:p>
            <a:pPr>
              <a:buFont typeface="Arial" pitchFamily="34" charset="0"/>
              <a:buChar char="•"/>
            </a:pPr>
            <a:r>
              <a:rPr lang="it-IT" b="1" dirty="0" smtClean="0"/>
              <a:t>C.M. 8 agosto 1975, n.227</a:t>
            </a:r>
            <a:r>
              <a:rPr lang="it-IT" dirty="0" smtClean="0"/>
              <a:t>.</a:t>
            </a:r>
            <a:endParaRPr lang="it-IT" b="1" dirty="0" smtClean="0"/>
          </a:p>
          <a:p>
            <a:pPr>
              <a:buFont typeface="Arial" pitchFamily="34" charset="0"/>
              <a:buChar char="•"/>
            </a:pPr>
            <a:r>
              <a:rPr lang="it-IT" b="1" dirty="0"/>
              <a:t>La legge 517/77: l’integrazione diventa </a:t>
            </a:r>
            <a:r>
              <a:rPr lang="it-IT" b="1" dirty="0" smtClean="0"/>
              <a:t>legge. </a:t>
            </a:r>
            <a:r>
              <a:rPr lang="it-IT" dirty="0" smtClean="0"/>
              <a:t>Questa </a:t>
            </a:r>
            <a:r>
              <a:rPr lang="it-IT" dirty="0"/>
              <a:t>prevede: </a:t>
            </a:r>
            <a:r>
              <a:rPr lang="it-IT" i="1" dirty="0"/>
              <a:t>“ iniziative di sostegno, anche allo scopo di realizzare interventi individualizzati in relazione alle esigenze dei singoli alunni”, quindi non solo attenzione per gli alunni disabili, ma per tutti gli alunni! </a:t>
            </a:r>
            <a:endParaRPr lang="it-IT" i="1" dirty="0" smtClean="0"/>
          </a:p>
          <a:p>
            <a:pPr>
              <a:buFont typeface="Arial" pitchFamily="34" charset="0"/>
              <a:buChar char="•"/>
            </a:pPr>
            <a:r>
              <a:rPr lang="it-IT" b="1" dirty="0"/>
              <a:t>C.M. n. 262/88</a:t>
            </a:r>
            <a:r>
              <a:rPr lang="it-IT" dirty="0"/>
              <a:t>, </a:t>
            </a:r>
            <a:r>
              <a:rPr lang="it-IT" dirty="0" smtClean="0"/>
              <a:t>discende </a:t>
            </a:r>
            <a:r>
              <a:rPr lang="it-IT" dirty="0"/>
              <a:t>da un pronunciamento della Corte Costituzionale (Sentenza n. 215/87). Tale sentenza può considerarsi una “Magna </a:t>
            </a:r>
            <a:r>
              <a:rPr lang="it-IT" dirty="0" err="1"/>
              <a:t>Charta</a:t>
            </a:r>
            <a:r>
              <a:rPr lang="it-IT" dirty="0"/>
              <a:t>” dell’integrazione scolastica ed ha orientato tutta la successiva normativa</a:t>
            </a:r>
            <a:r>
              <a:rPr lang="it-IT" dirty="0" smtClean="0"/>
              <a:t>.</a:t>
            </a:r>
          </a:p>
          <a:p>
            <a:pPr>
              <a:buFont typeface="Arial" pitchFamily="34" charset="0"/>
              <a:buChar char="•"/>
            </a:pPr>
            <a:r>
              <a:rPr lang="it-IT" b="1" dirty="0"/>
              <a:t>La Legge-Quadro </a:t>
            </a:r>
            <a:r>
              <a:rPr lang="it-IT" b="1" dirty="0" smtClean="0"/>
              <a:t>104/92 </a:t>
            </a:r>
            <a:r>
              <a:rPr lang="it-IT" i="1" dirty="0"/>
              <a:t>“Legge Quadro per l’assistenza, l’integrazione sociale e i diritti delle persone handicappate” </a:t>
            </a:r>
            <a:r>
              <a:rPr lang="it-IT" i="1" dirty="0" smtClean="0"/>
              <a:t>. </a:t>
            </a:r>
            <a:r>
              <a:rPr lang="it-IT" dirty="0" smtClean="0"/>
              <a:t>Stabilisce </a:t>
            </a:r>
            <a:r>
              <a:rPr lang="it-IT" b="1" dirty="0"/>
              <a:t>GLH di </a:t>
            </a:r>
            <a:r>
              <a:rPr lang="it-IT" b="1" dirty="0" smtClean="0"/>
              <a:t>Istituto, </a:t>
            </a:r>
            <a:r>
              <a:rPr lang="it-IT" b="1" dirty="0"/>
              <a:t>GLIP </a:t>
            </a:r>
            <a:r>
              <a:rPr lang="it-IT" dirty="0" smtClean="0"/>
              <a:t>e gli </a:t>
            </a:r>
            <a:r>
              <a:rPr lang="it-IT" b="1" dirty="0"/>
              <a:t>accordi di </a:t>
            </a:r>
            <a:r>
              <a:rPr lang="it-IT" b="1" dirty="0" smtClean="0"/>
              <a:t>programma </a:t>
            </a:r>
            <a:r>
              <a:rPr lang="it-IT" dirty="0"/>
              <a:t>tra diversi Enti </a:t>
            </a:r>
            <a:r>
              <a:rPr lang="it-IT" dirty="0" smtClean="0"/>
              <a:t>.</a:t>
            </a:r>
          </a:p>
          <a:p>
            <a:pPr>
              <a:buFont typeface="Arial" pitchFamily="34" charset="0"/>
              <a:buChar char="•"/>
            </a:pPr>
            <a:r>
              <a:rPr lang="it-IT" dirty="0"/>
              <a:t>D.P.R. 24 febbraio 1994, </a:t>
            </a:r>
            <a:r>
              <a:rPr lang="it-IT" i="1" dirty="0"/>
              <a:t>Atto di indirizzo e </a:t>
            </a:r>
            <a:r>
              <a:rPr lang="it-IT" i="1" dirty="0" smtClean="0"/>
              <a:t>coordinamento </a:t>
            </a:r>
            <a:r>
              <a:rPr lang="it-IT" i="1" dirty="0"/>
              <a:t>relativo ai compiti delle unità sanitarie locali in materia di alunni portatori di </a:t>
            </a:r>
            <a:r>
              <a:rPr lang="it-IT" i="1" dirty="0" smtClean="0"/>
              <a:t>handicap (</a:t>
            </a:r>
            <a:r>
              <a:rPr lang="it-IT" dirty="0"/>
              <a:t>PDF </a:t>
            </a:r>
            <a:r>
              <a:rPr lang="it-IT" dirty="0" smtClean="0"/>
              <a:t> e PEI).</a:t>
            </a:r>
          </a:p>
          <a:p>
            <a:pPr>
              <a:buFont typeface="Arial" pitchFamily="34" charset="0"/>
              <a:buChar char="•"/>
            </a:pPr>
            <a:r>
              <a:rPr lang="it-IT" b="1" dirty="0"/>
              <a:t>Le </a:t>
            </a:r>
            <a:r>
              <a:rPr lang="it-IT" b="1" i="1" dirty="0"/>
              <a:t>Linee Guida per l’integrazione degli alunni con disabilità del </a:t>
            </a:r>
            <a:r>
              <a:rPr lang="it-IT" b="1" i="1" dirty="0" smtClean="0"/>
              <a:t>2009.</a:t>
            </a:r>
          </a:p>
          <a:p>
            <a:r>
              <a:rPr lang="it-IT" dirty="0"/>
              <a:t>Particolare attenzione è riservata al personale della scuola e alla rilevante responsabilità educativa in capo alla scuola come struttura inclusiva.</a:t>
            </a:r>
            <a:endParaRPr lang="it-IT" dirty="0" smtClean="0"/>
          </a:p>
          <a:p>
            <a:endParaRPr lang="it-IT" dirty="0" smtClean="0"/>
          </a:p>
          <a:p>
            <a:endParaRPr lang="it-IT" i="1" dirty="0" smtClean="0"/>
          </a:p>
          <a:p>
            <a:endParaRPr lang="it-IT" i="1" dirty="0" smtClean="0"/>
          </a:p>
          <a:p>
            <a:endParaRPr lang="it-IT" dirty="0" smtClean="0"/>
          </a:p>
          <a:p>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44624"/>
            <a:ext cx="8640000" cy="369332"/>
          </a:xfrm>
          <a:prstGeom prst="rect">
            <a:avLst/>
          </a:prstGeom>
        </p:spPr>
        <p:txBody>
          <a:bodyPr>
            <a:spAutoFit/>
          </a:bodyPr>
          <a:lstStyle/>
          <a:p>
            <a:pPr algn="ctr"/>
            <a:r>
              <a:rPr lang="it-IT" b="1" dirty="0"/>
              <a:t>IL PERCORSO NORMATIVO VERSO L’INCLUSIONE </a:t>
            </a:r>
            <a:endParaRPr lang="it-IT" dirty="0"/>
          </a:p>
        </p:txBody>
      </p:sp>
      <p:sp>
        <p:nvSpPr>
          <p:cNvPr id="6" name="Rettangolo 5"/>
          <p:cNvSpPr/>
          <p:nvPr/>
        </p:nvSpPr>
        <p:spPr>
          <a:xfrm>
            <a:off x="252000" y="1028343"/>
            <a:ext cx="8640000" cy="3139321"/>
          </a:xfrm>
          <a:prstGeom prst="rect">
            <a:avLst/>
          </a:prstGeom>
        </p:spPr>
        <p:txBody>
          <a:bodyPr>
            <a:spAutoFit/>
          </a:bodyPr>
          <a:lstStyle/>
          <a:p>
            <a:r>
              <a:rPr lang="it-IT" b="1" dirty="0"/>
              <a:t>Dall’inclusione dei disabili al concetto di scuola inclusiva </a:t>
            </a:r>
          </a:p>
          <a:p>
            <a:r>
              <a:rPr lang="it-IT" dirty="0"/>
              <a:t>Dunque la scelta italiana rispetto all’inclusione della disabilità nella scuola comune ha aperto la strada a tutte le altre forme di inclusione. </a:t>
            </a:r>
          </a:p>
          <a:p>
            <a:r>
              <a:rPr lang="it-IT" dirty="0"/>
              <a:t>La Nota MIUR 16 febbraio 2006 rende ufficiali le </a:t>
            </a:r>
            <a:r>
              <a:rPr lang="it-IT" b="1" dirty="0"/>
              <a:t>Linee guida per l’integrazione degli alunni stranieri. </a:t>
            </a:r>
            <a:r>
              <a:rPr lang="it-IT" dirty="0"/>
              <a:t>Si tratta di un interessante compendio, che fornisce indicazioni operative, partendo da valutazioni di contesto, che documentano anche le “buone prassi” che la scuola italiana ha cominciato ad applicare per rispondere ad un fenomeno, quello migratorio, che si va progressivamente estendendo ed interroga tutta l’organizzazione e la didattica della scuola di ogni ordine e grado. Nel luglio 2011, allegate al D.M. n. 5669, applicativo della Legge 170/2010, vengono pubblicate le </a:t>
            </a:r>
            <a:r>
              <a:rPr lang="it-IT" b="1" dirty="0"/>
              <a:t>Linee guida per il diritto allo studio degli alunni e studenti con disturbo specifico di apprendimento. </a:t>
            </a:r>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44624"/>
            <a:ext cx="8640000" cy="369332"/>
          </a:xfrm>
          <a:prstGeom prst="rect">
            <a:avLst/>
          </a:prstGeom>
        </p:spPr>
        <p:txBody>
          <a:bodyPr>
            <a:spAutoFit/>
          </a:bodyPr>
          <a:lstStyle/>
          <a:p>
            <a:pPr algn="ctr"/>
            <a:r>
              <a:rPr lang="it-IT" b="1" dirty="0"/>
              <a:t>IL PERCORSO NORMATIVO VERSO L’INCLUSIONE </a:t>
            </a:r>
            <a:endParaRPr lang="it-IT" dirty="0"/>
          </a:p>
        </p:txBody>
      </p:sp>
      <p:sp>
        <p:nvSpPr>
          <p:cNvPr id="6" name="Rettangolo 5"/>
          <p:cNvSpPr/>
          <p:nvPr/>
        </p:nvSpPr>
        <p:spPr>
          <a:xfrm>
            <a:off x="252000" y="1028343"/>
            <a:ext cx="8640000" cy="3416320"/>
          </a:xfrm>
          <a:prstGeom prst="rect">
            <a:avLst/>
          </a:prstGeom>
        </p:spPr>
        <p:txBody>
          <a:bodyPr>
            <a:spAutoFit/>
          </a:bodyPr>
          <a:lstStyle/>
          <a:p>
            <a:r>
              <a:rPr lang="it-IT" b="1" dirty="0"/>
              <a:t>Dall’inclusione dei disabili al concetto di scuola inclusiva </a:t>
            </a:r>
            <a:endParaRPr lang="it-IT" b="1" dirty="0" smtClean="0"/>
          </a:p>
          <a:p>
            <a:r>
              <a:rPr lang="it-IT" dirty="0" smtClean="0"/>
              <a:t>Il </a:t>
            </a:r>
            <a:r>
              <a:rPr lang="it-IT" dirty="0"/>
              <a:t>documento è ricchissimo di indicazioni metodologiche e didattiche, al fine di assicurare un efficace intervento nei confronti degli alunni con dislessia, disgrafia, </a:t>
            </a:r>
            <a:r>
              <a:rPr lang="it-IT" dirty="0" err="1"/>
              <a:t>disortografia</a:t>
            </a:r>
            <a:r>
              <a:rPr lang="it-IT" dirty="0"/>
              <a:t>, </a:t>
            </a:r>
            <a:r>
              <a:rPr lang="it-IT" dirty="0" err="1"/>
              <a:t>discalculia</a:t>
            </a:r>
            <a:r>
              <a:rPr lang="it-IT" dirty="0"/>
              <a:t>, nelle varie fasi evolutive. </a:t>
            </a:r>
            <a:r>
              <a:rPr lang="it-IT" dirty="0" err="1"/>
              <a:t>Val</a:t>
            </a:r>
            <a:r>
              <a:rPr lang="it-IT" dirty="0"/>
              <a:t> la pena sottolineare che il rinnovamento metodologico auspicato per incontrare i bisogni “speciali” degli alunni con DSA si applica con successo a tutti gli alunni della classe. In questo senso, la trasformazione della didattica e della metodologia al fine di assicurare il successo formativo di particolari “categorie” di alunni può diventare occasione di miglioramento generalizzato della qualità del fare scuola. </a:t>
            </a:r>
          </a:p>
          <a:p>
            <a:r>
              <a:rPr lang="it-IT" dirty="0"/>
              <a:t>Nei moduli successivi si affronteranno e analizzeranno nello specifico le indicazioni relative alle diverse forme di intervento che le norme offrono nei confronti degli alunni con Bisogni Educativi Speciali.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51720" y="260648"/>
            <a:ext cx="4572000" cy="646331"/>
          </a:xfrm>
          <a:prstGeom prst="rect">
            <a:avLst/>
          </a:prstGeom>
        </p:spPr>
        <p:txBody>
          <a:bodyPr>
            <a:spAutoFit/>
          </a:bodyPr>
          <a:lstStyle/>
          <a:p>
            <a:r>
              <a:rPr lang="it-IT" b="1" dirty="0"/>
              <a:t>LA DIRETTIVA </a:t>
            </a:r>
            <a:r>
              <a:rPr lang="it-IT" b="1" dirty="0" err="1"/>
              <a:t>M.I.U.R.</a:t>
            </a:r>
            <a:r>
              <a:rPr lang="it-IT" b="1" dirty="0"/>
              <a:t> 27 DICEMBRE 2012 SUI BISOGNI EDUCATIVI SPECIALI </a:t>
            </a:r>
            <a:endParaRPr lang="it-IT" dirty="0"/>
          </a:p>
        </p:txBody>
      </p:sp>
      <p:sp>
        <p:nvSpPr>
          <p:cNvPr id="5" name="Rettangolo 4"/>
          <p:cNvSpPr/>
          <p:nvPr/>
        </p:nvSpPr>
        <p:spPr>
          <a:xfrm>
            <a:off x="179512" y="1124744"/>
            <a:ext cx="8640000" cy="6463308"/>
          </a:xfrm>
          <a:prstGeom prst="rect">
            <a:avLst/>
          </a:prstGeom>
        </p:spPr>
        <p:txBody>
          <a:bodyPr>
            <a:spAutoFit/>
          </a:bodyPr>
          <a:lstStyle/>
          <a:p>
            <a:r>
              <a:rPr lang="it-IT" b="1" dirty="0"/>
              <a:t>I Bisogni Educativi Speciali (BES) </a:t>
            </a:r>
          </a:p>
          <a:p>
            <a:r>
              <a:rPr lang="it-IT" dirty="0"/>
              <a:t>La </a:t>
            </a:r>
            <a:r>
              <a:rPr lang="it-IT" b="1" dirty="0"/>
              <a:t>Direttiva 27 dicembre 2012: “Strumenti di intervento per alunni con bisogni educativi speciali e organizzazioni territoriali per l’inclusione scolastica”, sottolinea il fatto che in ogni classe sono presenti alunni che richiedono una speciale attenzione per una serie di ragioni che non si esauriscono nella presenza esplicita di deficit che diano luogo ad una certificazione ai sensi della L. 104/92. </a:t>
            </a:r>
          </a:p>
          <a:p>
            <a:r>
              <a:rPr lang="it-IT" dirty="0"/>
              <a:t>L’area dello svantaggio comprende situazioni in cui sono presenti </a:t>
            </a:r>
            <a:r>
              <a:rPr lang="it-IT" i="1" dirty="0"/>
              <a:t>disturbi specifici di apprendimento, disturbi evolutivi specifici, disturbi dell’attenzione e iperattività, difficoltà causate da appartenenze culturali e linguistiche </a:t>
            </a:r>
            <a:r>
              <a:rPr lang="it-IT" i="1" dirty="0" err="1"/>
              <a:t>diverse…</a:t>
            </a:r>
            <a:r>
              <a:rPr lang="it-IT" i="1" dirty="0"/>
              <a:t> </a:t>
            </a:r>
          </a:p>
          <a:p>
            <a:r>
              <a:rPr lang="it-IT" dirty="0"/>
              <a:t>Questo complesso panorama interessa tutte le nostre scuole, ed individua quelle che potremmo definire in generale come </a:t>
            </a:r>
            <a:r>
              <a:rPr lang="it-IT" b="1" i="1" dirty="0"/>
              <a:t>condizioni di svantaggio scolastico, o Bisogni Educativi Speciali ( </a:t>
            </a:r>
            <a:r>
              <a:rPr lang="it-IT" b="1" i="1" dirty="0" err="1"/>
              <a:t>Special</a:t>
            </a:r>
            <a:r>
              <a:rPr lang="it-IT" b="1" i="1" dirty="0"/>
              <a:t> Educational </a:t>
            </a:r>
            <a:r>
              <a:rPr lang="it-IT" b="1" i="1" dirty="0" err="1"/>
              <a:t>Needs</a:t>
            </a:r>
            <a:r>
              <a:rPr lang="it-IT" b="1" i="1" dirty="0"/>
              <a:t> secondo la definizione in uso in ambito internazionale). </a:t>
            </a:r>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51720" y="260648"/>
            <a:ext cx="4572000" cy="646331"/>
          </a:xfrm>
          <a:prstGeom prst="rect">
            <a:avLst/>
          </a:prstGeom>
        </p:spPr>
        <p:txBody>
          <a:bodyPr>
            <a:spAutoFit/>
          </a:bodyPr>
          <a:lstStyle/>
          <a:p>
            <a:r>
              <a:rPr lang="it-IT" b="1" dirty="0"/>
              <a:t>LA DIRETTIVA </a:t>
            </a:r>
            <a:r>
              <a:rPr lang="it-IT" b="1" dirty="0" err="1"/>
              <a:t>M.I.U.R.</a:t>
            </a:r>
            <a:r>
              <a:rPr lang="it-IT" b="1" dirty="0"/>
              <a:t> 27 DICEMBRE 2012 SUI BISOGNI EDUCATIVI SPECIALI </a:t>
            </a:r>
            <a:endParaRPr lang="it-IT" dirty="0"/>
          </a:p>
        </p:txBody>
      </p:sp>
      <p:sp>
        <p:nvSpPr>
          <p:cNvPr id="6" name="Rettangolo 5"/>
          <p:cNvSpPr/>
          <p:nvPr/>
        </p:nvSpPr>
        <p:spPr>
          <a:xfrm>
            <a:off x="2286000" y="1028343"/>
            <a:ext cx="4572000" cy="4801314"/>
          </a:xfrm>
          <a:prstGeom prst="rect">
            <a:avLst/>
          </a:prstGeom>
        </p:spPr>
        <p:txBody>
          <a:bodyPr>
            <a:spAutoFit/>
          </a:bodyPr>
          <a:lstStyle/>
          <a:p>
            <a:r>
              <a:rPr lang="it-IT" dirty="0"/>
              <a:t>La Direttiva MIUR del 27 dicembre 2012 interviene in maniera decisa nella direzione del richiamo alla forte responsabilità della scuola nei confronti della “cura educativa” verso gli alunni che si trovano, temporaneamente o permanentemente, in questa condizione, indicando una serie di stringenti misure di intervento, al fine di assicurare percorsi di formazione adeguati ed efficaci per promuovere il successo formativo di ciascuno. </a:t>
            </a:r>
          </a:p>
          <a:p>
            <a:r>
              <a:rPr lang="it-IT" dirty="0"/>
              <a:t>La </a:t>
            </a:r>
            <a:r>
              <a:rPr lang="it-IT" i="1" dirty="0"/>
              <a:t>Direttiva individua tre grandi “sotto-categorie” all’interno di questo grande gruppo di condizioni : </a:t>
            </a:r>
          </a:p>
          <a:p>
            <a:r>
              <a:rPr lang="it-IT" b="1" dirty="0"/>
              <a:t>1: la disabilità </a:t>
            </a:r>
          </a:p>
          <a:p>
            <a:r>
              <a:rPr lang="it-IT" b="1" dirty="0"/>
              <a:t>2. i disturbi evolutivi specifici </a:t>
            </a:r>
          </a:p>
          <a:p>
            <a:r>
              <a:rPr lang="it-IT" b="1" dirty="0"/>
              <a:t>3. lo svantaggio </a:t>
            </a:r>
            <a:r>
              <a:rPr lang="it-IT" b="1" dirty="0" err="1"/>
              <a:t>socio-economico-linguistico-culturale</a:t>
            </a:r>
            <a:r>
              <a:rPr lang="it-IT" b="1" dirty="0"/>
              <a:t>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612845"/>
            <a:ext cx="8640000" cy="5632311"/>
          </a:xfrm>
          <a:prstGeom prst="rect">
            <a:avLst/>
          </a:prstGeom>
        </p:spPr>
        <p:txBody>
          <a:bodyPr wrap="square">
            <a:spAutoFit/>
          </a:bodyPr>
          <a:lstStyle/>
          <a:p>
            <a:pPr algn="ctr"/>
            <a:r>
              <a:rPr lang="it-IT" sz="3600" b="1" u="sng" dirty="0"/>
              <a:t>Art- 45 del D.M. n. 394 del 31.08. </a:t>
            </a:r>
            <a:r>
              <a:rPr lang="it-IT" sz="3600" b="1" u="sng" dirty="0" smtClean="0"/>
              <a:t>1999</a:t>
            </a:r>
          </a:p>
          <a:p>
            <a:pPr algn="ctr"/>
            <a:endParaRPr lang="it-IT" sz="3600" b="1" u="sng" dirty="0"/>
          </a:p>
          <a:p>
            <a:pPr algn="just"/>
            <a:r>
              <a:rPr lang="it-IT" sz="3600" dirty="0"/>
              <a:t>« I minori stranieri presenti sul territorio</a:t>
            </a:r>
          </a:p>
          <a:p>
            <a:pPr algn="just"/>
            <a:r>
              <a:rPr lang="it-IT" sz="3600" dirty="0"/>
              <a:t>nazionale hanno diritto all’istruzione</a:t>
            </a:r>
          </a:p>
          <a:p>
            <a:pPr algn="just"/>
            <a:r>
              <a:rPr lang="it-IT" sz="3600" b="1" dirty="0"/>
              <a:t>indipendentemente dalla regolarità della</a:t>
            </a:r>
          </a:p>
          <a:p>
            <a:pPr algn="just"/>
            <a:r>
              <a:rPr lang="it-IT" sz="3600" dirty="0"/>
              <a:t>posizione in ordine al loro soggiorno, nelle</a:t>
            </a:r>
          </a:p>
          <a:p>
            <a:pPr algn="just"/>
            <a:r>
              <a:rPr lang="it-IT" sz="3600" dirty="0"/>
              <a:t>forme e nei modi previsti per i cittadini </a:t>
            </a:r>
            <a:r>
              <a:rPr lang="it-IT" sz="3600" dirty="0" smtClean="0"/>
              <a:t>italiani. Essi </a:t>
            </a:r>
            <a:r>
              <a:rPr lang="it-IT" sz="3600" dirty="0"/>
              <a:t>sono soggetti all’obbligo scolastico </a:t>
            </a:r>
            <a:r>
              <a:rPr lang="it-IT" sz="3600" dirty="0" smtClean="0"/>
              <a:t>secondo le </a:t>
            </a:r>
            <a:r>
              <a:rPr lang="it-IT" sz="3600" dirty="0"/>
              <a:t>disposizioni vigenti in materia»</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620688"/>
            <a:ext cx="8640000" cy="3693319"/>
          </a:xfrm>
          <a:prstGeom prst="rect">
            <a:avLst/>
          </a:prstGeom>
        </p:spPr>
        <p:txBody>
          <a:bodyPr>
            <a:spAutoFit/>
          </a:bodyPr>
          <a:lstStyle/>
          <a:p>
            <a:r>
              <a:rPr lang="it-IT" b="1" dirty="0"/>
              <a:t>La disabilità </a:t>
            </a:r>
          </a:p>
          <a:p>
            <a:r>
              <a:rPr lang="it-IT" dirty="0"/>
              <a:t>La condizione di </a:t>
            </a:r>
            <a:r>
              <a:rPr lang="it-IT" b="1" dirty="0"/>
              <a:t>disabilità è disciplinata dalla Legge 104/92 e successive applicazioni; per questa ragione la Direttiva non si sofferma a descrivere tale condizione. </a:t>
            </a:r>
            <a:endParaRPr lang="it-IT" b="1" dirty="0" smtClean="0"/>
          </a:p>
          <a:p>
            <a:r>
              <a:rPr lang="it-IT" dirty="0"/>
              <a:t>E’ appena il caso di richiamare il fatto che l’alunno disabile viene certificato da un Collegio Medico, sulla base di una relazione normalmente posta dai servizi sanitari di Neuropsichiatria Infantile, ai quali spetta anche la redazione della corrispondente </a:t>
            </a:r>
            <a:r>
              <a:rPr lang="it-IT" i="1" dirty="0"/>
              <a:t>Diagnosi Funzionale. La famiglia consegna la documentazione alla scuola, la quale provvede, sulla base della Diagnosi Funzionale, delle informazioni assunte dalla famiglia e desunte dalle proprie osservazioni, a redigere il Profilo Dinamico Funzionale, di concerto con la famiglia e i servizi clinici</a:t>
            </a:r>
            <a:r>
              <a:rPr lang="it-IT" i="1" dirty="0" smtClean="0"/>
              <a:t>. </a:t>
            </a:r>
            <a:r>
              <a:rPr lang="it-IT" dirty="0"/>
              <a:t>Il Profilo costituisce la “linea di base” sulla quale redigere, sempre a cura dell’equipe multi professionale (famiglia, scuola, servizi) il Piano Educativo Individualizzato, che delinea obiettivi e percorsi specifici di apprendimento per l’alunno. </a:t>
            </a:r>
            <a:endParaRPr lang="it-IT" b="1" dirty="0" smtClean="0"/>
          </a:p>
          <a:p>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2000" y="612845"/>
            <a:ext cx="8640000" cy="4247317"/>
          </a:xfrm>
          <a:prstGeom prst="rect">
            <a:avLst/>
          </a:prstGeom>
        </p:spPr>
        <p:txBody>
          <a:bodyPr>
            <a:spAutoFit/>
          </a:bodyPr>
          <a:lstStyle/>
          <a:p>
            <a:r>
              <a:rPr lang="it-IT" b="1" dirty="0"/>
              <a:t>I disturbi evolutivi specifici </a:t>
            </a:r>
          </a:p>
          <a:p>
            <a:r>
              <a:rPr lang="it-IT" dirty="0"/>
              <a:t>In questa categoria sono compresi i </a:t>
            </a:r>
            <a:r>
              <a:rPr lang="it-IT" i="1" dirty="0"/>
              <a:t>Disturbi Specifici di Apprendimento (Dislessia, Disgrafia, </a:t>
            </a:r>
            <a:r>
              <a:rPr lang="it-IT" i="1" dirty="0" err="1"/>
              <a:t>Disortografia</a:t>
            </a:r>
            <a:r>
              <a:rPr lang="it-IT" i="1" dirty="0"/>
              <a:t>, </a:t>
            </a:r>
            <a:r>
              <a:rPr lang="it-IT" i="1" dirty="0" err="1"/>
              <a:t>Discalculia</a:t>
            </a:r>
            <a:r>
              <a:rPr lang="it-IT" i="1" dirty="0"/>
              <a:t>) la cui tutela è regolata dalla Legge 170/2010, ma anche altre tipologie di disturbo, caratterizzate dalla comune matrice evolutiva. </a:t>
            </a:r>
          </a:p>
          <a:p>
            <a:r>
              <a:rPr lang="it-IT" dirty="0"/>
              <a:t>La Direttiva indica: </a:t>
            </a:r>
            <a:r>
              <a:rPr lang="it-IT" i="1" dirty="0"/>
              <a:t>deficit di linguaggio, delle abilità non verbali, della coordinazione motoria, dell’attenzione e iperattività, oltre al funzionamento cognitivo limite, che può essere considerato, a detta della Direttiva, una condizione di confine fra la disabilità e il disturbo specifico. </a:t>
            </a:r>
          </a:p>
          <a:p>
            <a:r>
              <a:rPr lang="it-IT" dirty="0"/>
              <a:t>Si tratta di un insieme di problematiche che non possono essere certificate ai sensi della L. 104/92, quindi non danno diritto alle misure previste da questa legge, in particolare non è previsto l’intervento dell’insegnante di sostegno. La L. 170/2010 indica a questo riguardo un percorso differente, basato sulla personalizzazione delle metodologie e dei percorsi di apprendimento, già previste dalla Legge 53/2003, con una presa in carico educativa che interessa l’intero team dei docenti curricolari di classe. </a:t>
            </a:r>
            <a:endParaRPr lang="it-IT" dirty="0" smtClean="0"/>
          </a:p>
          <a:p>
            <a:endParaRPr lang="it-IT"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627784" y="188640"/>
            <a:ext cx="2780505" cy="369332"/>
          </a:xfrm>
          <a:prstGeom prst="rect">
            <a:avLst/>
          </a:prstGeom>
        </p:spPr>
        <p:txBody>
          <a:bodyPr wrap="none">
            <a:spAutoFit/>
          </a:bodyPr>
          <a:lstStyle/>
          <a:p>
            <a:r>
              <a:rPr lang="it-IT" b="1" dirty="0" smtClean="0"/>
              <a:t>I disturbi evolutivi specifici </a:t>
            </a:r>
            <a:endParaRPr lang="it-IT" b="1" dirty="0"/>
          </a:p>
        </p:txBody>
      </p:sp>
      <p:sp>
        <p:nvSpPr>
          <p:cNvPr id="5" name="Rettangolo 4"/>
          <p:cNvSpPr/>
          <p:nvPr/>
        </p:nvSpPr>
        <p:spPr>
          <a:xfrm>
            <a:off x="252000" y="1443841"/>
            <a:ext cx="8640000" cy="6463308"/>
          </a:xfrm>
          <a:prstGeom prst="rect">
            <a:avLst/>
          </a:prstGeom>
        </p:spPr>
        <p:txBody>
          <a:bodyPr>
            <a:spAutoFit/>
          </a:bodyPr>
          <a:lstStyle/>
          <a:p>
            <a:r>
              <a:rPr lang="it-IT" dirty="0"/>
              <a:t>Gli alunni con DSA presentano competenze intellettive nella norma o anche brillanti; la loro tutela, così come esplicitato nella Legge 170/2010, prevede il ricorso a misure compensative e </a:t>
            </a:r>
            <a:r>
              <a:rPr lang="it-IT" dirty="0" err="1"/>
              <a:t>dispensative</a:t>
            </a:r>
            <a:r>
              <a:rPr lang="it-IT" dirty="0"/>
              <a:t>, ad una didattica e ad una valutazione personalizzata. </a:t>
            </a:r>
          </a:p>
          <a:p>
            <a:r>
              <a:rPr lang="it-IT" dirty="0"/>
              <a:t>La Direttiva estende tali diritti anche alle altre condizioni che vedano la presenza di disturbi diversi dai DSA, pur con funzionamento intellettivo integro (disturbi dell’area del </a:t>
            </a:r>
            <a:r>
              <a:rPr lang="it-IT" b="1" dirty="0"/>
              <a:t>linguaggio, delle aree non verbali quali la </a:t>
            </a:r>
            <a:r>
              <a:rPr lang="it-IT" b="1" dirty="0" err="1"/>
              <a:t>disprassia</a:t>
            </a:r>
            <a:r>
              <a:rPr lang="it-IT" b="1" dirty="0"/>
              <a:t>, fino al disturbo dello spettro autistico lieve, qualora non rientri nelle casistiche previste dalla L. 104/92). </a:t>
            </a:r>
            <a:r>
              <a:rPr lang="it-IT" dirty="0"/>
              <a:t>Tutta questa vasta gamma di condizioni non richiede il ricorso a formulazioni normative “ad hoc”, come accaduto per i DSA, in quanto la legge 53/2003 fornisce già la cornice normativa del “diritto alla personalizzazione dei percorsi di apprendimento” e la L.170/2010 indica le modalità in cui questo può declinarsi al meglio per incontrare i particolari bisogni educativi dell’alunno.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411760" y="260648"/>
            <a:ext cx="3582456" cy="369332"/>
          </a:xfrm>
          <a:prstGeom prst="rect">
            <a:avLst/>
          </a:prstGeom>
        </p:spPr>
        <p:txBody>
          <a:bodyPr wrap="none">
            <a:spAutoFit/>
          </a:bodyPr>
          <a:lstStyle/>
          <a:p>
            <a:r>
              <a:rPr lang="it-IT" b="1" dirty="0"/>
              <a:t>Il deficit di attenzione e iperattività </a:t>
            </a:r>
            <a:endParaRPr lang="it-IT" dirty="0"/>
          </a:p>
        </p:txBody>
      </p:sp>
      <p:sp>
        <p:nvSpPr>
          <p:cNvPr id="5" name="Rettangolo 4"/>
          <p:cNvSpPr/>
          <p:nvPr/>
        </p:nvSpPr>
        <p:spPr>
          <a:xfrm>
            <a:off x="252000" y="1070148"/>
            <a:ext cx="8640000" cy="4247317"/>
          </a:xfrm>
          <a:prstGeom prst="rect">
            <a:avLst/>
          </a:prstGeom>
        </p:spPr>
        <p:txBody>
          <a:bodyPr>
            <a:spAutoFit/>
          </a:bodyPr>
          <a:lstStyle/>
          <a:p>
            <a:r>
              <a:rPr lang="it-IT" dirty="0"/>
              <a:t>Anche gli alunni con disturbo da deficit di attenzione, cui spesso si accompagna l’iperattività (definiti anche </a:t>
            </a:r>
            <a:r>
              <a:rPr lang="it-IT" b="1" dirty="0"/>
              <a:t>ADHD, “</a:t>
            </a:r>
            <a:r>
              <a:rPr lang="it-IT" b="1" i="1" dirty="0" err="1"/>
              <a:t>Attention</a:t>
            </a:r>
            <a:r>
              <a:rPr lang="it-IT" b="1" i="1" dirty="0"/>
              <a:t> Deficit </a:t>
            </a:r>
            <a:r>
              <a:rPr lang="it-IT" b="1" i="1" dirty="0" err="1"/>
              <a:t>Hyperactive</a:t>
            </a:r>
            <a:r>
              <a:rPr lang="it-IT" b="1" i="1" dirty="0"/>
              <a:t> </a:t>
            </a:r>
            <a:r>
              <a:rPr lang="it-IT" b="1" i="1" dirty="0" err="1"/>
              <a:t>Disorder</a:t>
            </a:r>
            <a:r>
              <a:rPr lang="it-IT" b="1" i="1" dirty="0"/>
              <a:t>”) fanno parte di questo gruppo di disturbi. Tale condizione è spesso associata ai DSA, a disturbi emotivi e oppositivi della condotta, genera difficoltà nella pianificazione e nell’autocontrollo, nella socializzazione e nell’apprendimento. Soltanto quando il quadro si presenta particolarmente complesso l’ADHD dà diritto alla certificazione ai sensi della L. 104 e quindi all’attribuzione dell’insegnante di sostegno, ma nella maggior parte dei casi ciò non accade. </a:t>
            </a:r>
          </a:p>
          <a:p>
            <a:r>
              <a:rPr lang="it-IT" dirty="0"/>
              <a:t>L’intervento va quindi attuato a cura dei soli docenti curricolari, ed è tanto più efficace quanto più vede la sinergia tra scuola e famiglia, in quanto il disturbo si manifesta in tutti i contesti di socializzazione e solo nei medesimi contesti e attraverso coerenti interventi educativi e didattici può trovare risposta. </a:t>
            </a:r>
          </a:p>
          <a:p>
            <a:r>
              <a:rPr lang="it-IT" dirty="0"/>
              <a:t>La </a:t>
            </a:r>
            <a:r>
              <a:rPr lang="it-IT" i="1" dirty="0"/>
              <a:t>Direttiva a questo proposito così recita </a:t>
            </a:r>
            <a:r>
              <a:rPr lang="it-IT" dirty="0"/>
              <a:t>La </a:t>
            </a:r>
            <a:r>
              <a:rPr lang="it-IT" i="1" dirty="0"/>
              <a:t>Direttiva a questo proposito così recita: “Vi è quindi la necessità di estendere a tutti gli alunni con bisogni educativi speciali le misure previste dalla Legge 170 per gli alunni e studenti con disturbi specifici di apprendimento” </a:t>
            </a:r>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339752" y="260648"/>
            <a:ext cx="3389839" cy="369332"/>
          </a:xfrm>
          <a:prstGeom prst="rect">
            <a:avLst/>
          </a:prstGeom>
        </p:spPr>
        <p:txBody>
          <a:bodyPr wrap="none">
            <a:spAutoFit/>
          </a:bodyPr>
          <a:lstStyle/>
          <a:p>
            <a:r>
              <a:rPr lang="it-IT" b="1" dirty="0"/>
              <a:t>Il funzionamento cognitivo limite </a:t>
            </a:r>
            <a:endParaRPr lang="it-IT" dirty="0"/>
          </a:p>
        </p:txBody>
      </p:sp>
      <p:sp>
        <p:nvSpPr>
          <p:cNvPr id="6" name="Rettangolo 5"/>
          <p:cNvSpPr/>
          <p:nvPr/>
        </p:nvSpPr>
        <p:spPr>
          <a:xfrm>
            <a:off x="252000" y="1305342"/>
            <a:ext cx="8640000" cy="4247317"/>
          </a:xfrm>
          <a:prstGeom prst="rect">
            <a:avLst/>
          </a:prstGeom>
        </p:spPr>
        <p:txBody>
          <a:bodyPr>
            <a:spAutoFit/>
          </a:bodyPr>
          <a:lstStyle/>
          <a:p>
            <a:r>
              <a:rPr lang="it-IT" dirty="0"/>
              <a:t>Tale definizione si riferisce a quelle condizioni </a:t>
            </a:r>
            <a:r>
              <a:rPr lang="it-IT" b="1" dirty="0"/>
              <a:t>borderline, definite anche </a:t>
            </a:r>
            <a:r>
              <a:rPr lang="it-IT" b="1" i="1" dirty="0"/>
              <a:t>disturbi evolutivi specifici misti, in cui il funzionamento intellettivo si situa tra un valore di Q.I. globale tra i 70 e gli 85 punti, quindi al di sotto della soglia di “normalità” definita convenzionalmente a 85 punti, ma non ancora al livello del ritardo cognitivo. Per alcuni di questi alunni la condizione ha origini neurobiologiche, in altri casi può avere cause diverse o essere in </a:t>
            </a:r>
            <a:r>
              <a:rPr lang="it-IT" b="1" i="1" dirty="0" err="1"/>
              <a:t>comorbilità</a:t>
            </a:r>
            <a:r>
              <a:rPr lang="it-IT" b="1" i="1" dirty="0"/>
              <a:t> con altre condizioni sfavorevoli; tuttavia, se adeguatamente sostenuti e indirizzati, questi alunni possono seguire con successo i percorsi di apprendimento. </a:t>
            </a: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051720" y="260648"/>
            <a:ext cx="4572000" cy="646331"/>
          </a:xfrm>
          <a:prstGeom prst="rect">
            <a:avLst/>
          </a:prstGeom>
        </p:spPr>
        <p:txBody>
          <a:bodyPr>
            <a:spAutoFit/>
          </a:bodyPr>
          <a:lstStyle/>
          <a:p>
            <a:r>
              <a:rPr lang="it-IT" b="1" dirty="0"/>
              <a:t>Lo svantaggio </a:t>
            </a:r>
            <a:r>
              <a:rPr lang="it-IT" b="1" dirty="0" err="1"/>
              <a:t>economico-socio-linguistico-culturale</a:t>
            </a:r>
            <a:r>
              <a:rPr lang="it-IT" b="1" dirty="0"/>
              <a:t> </a:t>
            </a:r>
            <a:endParaRPr lang="it-IT" dirty="0"/>
          </a:p>
        </p:txBody>
      </p:sp>
      <p:sp>
        <p:nvSpPr>
          <p:cNvPr id="5" name="Rettangolo 4"/>
          <p:cNvSpPr/>
          <p:nvPr/>
        </p:nvSpPr>
        <p:spPr>
          <a:xfrm>
            <a:off x="252000" y="1628799"/>
            <a:ext cx="8640000" cy="4247317"/>
          </a:xfrm>
          <a:prstGeom prst="rect">
            <a:avLst/>
          </a:prstGeom>
        </p:spPr>
        <p:txBody>
          <a:bodyPr wrap="square">
            <a:spAutoFit/>
          </a:bodyPr>
          <a:lstStyle/>
          <a:p>
            <a:r>
              <a:rPr lang="it-IT" dirty="0"/>
              <a:t>La condizione di </a:t>
            </a:r>
            <a:r>
              <a:rPr lang="it-IT" b="1" dirty="0"/>
              <a:t>svantaggio ambientale (economico, sociale, culturale, linguistico) frequentemente dà origine a deprivazione di occasioni di apprendimento o a fenomeni di disadattamento scolastico che si traducono in difficoltà di apprendimento e minor successo scolastico. Per questa ragione, anche qualora queste difficoltà fossero transitorie, come sovente accade (si pensi alla condizione di un alunno neo-arrivato dall’estero, soggetta ad evolvere positivamente nel tempo), è necessario che la scuola metta in atto particolari cure educative per accompagnare ciascuno verso il conseguimento di obiettivi personalizzati. </a:t>
            </a:r>
          </a:p>
          <a:p>
            <a:r>
              <a:rPr lang="it-IT" dirty="0"/>
              <a:t>Queste condizioni non sono e non possono essere certificate in alcun modo; in qualche caso è possibile che siano servizi sociali a documentare una condizione di difficoltà di adattamento complessiva, che si riflette anche nelle difficoltà scolastiche; negli altri casi saranno gli insegnanti, sulla base delle proprie competenze professionali, ad individuare, con fondate motivazioni, la condizione di Bisogno Educativo Speciale. Più ancora che nella Direttiva 27.12.2012, tale indicazione è presente nella </a:t>
            </a:r>
            <a:r>
              <a:rPr lang="it-IT" b="1" dirty="0"/>
              <a:t>Circolare Applicativa MIUR, la n. 8 </a:t>
            </a:r>
            <a:r>
              <a:rPr lang="it-IT" b="1" dirty="0" err="1"/>
              <a:t>prot</a:t>
            </a:r>
            <a:r>
              <a:rPr lang="it-IT" b="1" dirty="0"/>
              <a:t>. 561 del 6 marzo 2013. </a:t>
            </a:r>
            <a:endParaRPr lang="it-IT"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260648"/>
            <a:ext cx="4572000" cy="646331"/>
          </a:xfrm>
          <a:prstGeom prst="rect">
            <a:avLst/>
          </a:prstGeom>
        </p:spPr>
        <p:txBody>
          <a:bodyPr>
            <a:spAutoFit/>
          </a:bodyPr>
          <a:lstStyle/>
          <a:p>
            <a:r>
              <a:rPr lang="it-IT" b="1" dirty="0"/>
              <a:t>Gli interventi richiesti alla scuola nei confronti degli alunni con BES </a:t>
            </a:r>
            <a:endParaRPr lang="it-IT" dirty="0"/>
          </a:p>
        </p:txBody>
      </p:sp>
      <p:sp>
        <p:nvSpPr>
          <p:cNvPr id="5" name="Rettangolo 4"/>
          <p:cNvSpPr/>
          <p:nvPr/>
        </p:nvSpPr>
        <p:spPr>
          <a:xfrm>
            <a:off x="2286000" y="751344"/>
            <a:ext cx="4572000" cy="5355312"/>
          </a:xfrm>
          <a:prstGeom prst="rect">
            <a:avLst/>
          </a:prstGeom>
        </p:spPr>
        <p:txBody>
          <a:bodyPr>
            <a:spAutoFit/>
          </a:bodyPr>
          <a:lstStyle/>
          <a:p>
            <a:r>
              <a:rPr lang="it-IT" dirty="0"/>
              <a:t>Il percorso individualizzato e personalizzato in favore degli alunni con BES si avvale dello strumento del </a:t>
            </a:r>
            <a:r>
              <a:rPr lang="it-IT" b="1" dirty="0"/>
              <a:t>Piano Didattico Personalizzato, individuale o riferito a tutti gli alunni della classe con BES (in questo caso pare opportuno intendere che il Piano vada formulato nei confronti di piccoli gruppi di alunni della classe con caratteristiche simili). </a:t>
            </a:r>
          </a:p>
          <a:p>
            <a:r>
              <a:rPr lang="it-IT" dirty="0"/>
              <a:t>Il Piano è uno strumento di lavoro flessibile che pianifica e documenta le determinazioni assunte dal Consiglio di Classe o dal Team Docente nei confronti dell’alunno con BES al fine di favorire il successo scolastico. I percorsi didattici e metodologici efficaci sono quelli estesamente descritti nelle </a:t>
            </a:r>
            <a:r>
              <a:rPr lang="it-IT" i="1" dirty="0"/>
              <a:t>Linee Guida allegate al D.M. 5669/201, con particolare riguardo all’applicazione degli strumenti compensativi, delle misure </a:t>
            </a:r>
            <a:r>
              <a:rPr lang="it-IT" i="1" dirty="0" err="1"/>
              <a:t>dispensative</a:t>
            </a:r>
            <a:r>
              <a:rPr lang="it-IT" i="1" dirty="0"/>
              <a:t> e delle forme di valutazione personalizzata. </a:t>
            </a:r>
            <a:endParaRPr lang="it-IT"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260648"/>
            <a:ext cx="4572000" cy="646331"/>
          </a:xfrm>
          <a:prstGeom prst="rect">
            <a:avLst/>
          </a:prstGeom>
        </p:spPr>
        <p:txBody>
          <a:bodyPr>
            <a:spAutoFit/>
          </a:bodyPr>
          <a:lstStyle/>
          <a:p>
            <a:r>
              <a:rPr lang="it-IT" b="1" dirty="0"/>
              <a:t>Gli interventi richiesti alla scuola nei confronti degli alunni con BES </a:t>
            </a:r>
            <a:endParaRPr lang="it-IT" dirty="0"/>
          </a:p>
        </p:txBody>
      </p:sp>
      <p:sp>
        <p:nvSpPr>
          <p:cNvPr id="6" name="Rettangolo 5"/>
          <p:cNvSpPr/>
          <p:nvPr/>
        </p:nvSpPr>
        <p:spPr>
          <a:xfrm>
            <a:off x="2286000" y="1997839"/>
            <a:ext cx="4572000" cy="3693319"/>
          </a:xfrm>
          <a:prstGeom prst="rect">
            <a:avLst/>
          </a:prstGeom>
        </p:spPr>
        <p:txBody>
          <a:bodyPr>
            <a:spAutoFit/>
          </a:bodyPr>
          <a:lstStyle/>
          <a:p>
            <a:r>
              <a:rPr lang="it-IT" dirty="0"/>
              <a:t>Tutto questo richiede certamente insegnanti competenti e formati. A questo scopo, la Direttiva prevede l’attivazione di corsi di perfezionamento professionale e/o master presso le Università rivolti al personale della scuola. Si intende replicare ed estendere i corsi/master già avviati nel 2011 sul tema: “Didattica e psicopedagogia dei disturbi specifici di apprendimento”, includendo anche le tematiche delle disabilità intellettive, dei </a:t>
            </a:r>
            <a:r>
              <a:rPr lang="it-IT" dirty="0" smtClean="0"/>
              <a:t> </a:t>
            </a:r>
            <a:r>
              <a:rPr lang="it-IT" dirty="0"/>
              <a:t>funzionamenti cognitivi limite, dell’educazione psicomotoria inclusiva e delle disabilità sensoriali.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483768" y="260648"/>
            <a:ext cx="2855654" cy="369332"/>
          </a:xfrm>
          <a:prstGeom prst="rect">
            <a:avLst/>
          </a:prstGeom>
        </p:spPr>
        <p:txBody>
          <a:bodyPr wrap="none">
            <a:spAutoFit/>
          </a:bodyPr>
          <a:lstStyle/>
          <a:p>
            <a:r>
              <a:rPr lang="it-IT" b="1" dirty="0"/>
              <a:t>L’organizzazione territoriale </a:t>
            </a:r>
            <a:endParaRPr lang="it-IT" dirty="0"/>
          </a:p>
        </p:txBody>
      </p:sp>
      <p:sp>
        <p:nvSpPr>
          <p:cNvPr id="5" name="Rettangolo 4"/>
          <p:cNvSpPr/>
          <p:nvPr/>
        </p:nvSpPr>
        <p:spPr>
          <a:xfrm>
            <a:off x="251520" y="980728"/>
            <a:ext cx="8640000" cy="5355312"/>
          </a:xfrm>
          <a:prstGeom prst="rect">
            <a:avLst/>
          </a:prstGeom>
        </p:spPr>
        <p:txBody>
          <a:bodyPr wrap="square">
            <a:spAutoFit/>
          </a:bodyPr>
          <a:lstStyle/>
          <a:p>
            <a:r>
              <a:rPr lang="it-IT" dirty="0"/>
              <a:t>La Direttiva prevede una nuova qualificazione degli attuali Centri Territoriali di Supporto </a:t>
            </a:r>
            <a:r>
              <a:rPr lang="it-IT" b="1" dirty="0"/>
              <a:t>(CTS) istituiti dagli Uffici Scolastici Regionali in accordo col MIUR, collocati presso le Scuole Polo. La loro distribuzione dovrebbe costituire una rete tale che ogni Centro dovrebbe coincidere con il territorio di ciascuna provincia, fatte salve le aree metropolitane che potrebbero richiedere più poli. Tali Centri dovrebbero divenire punti di riferimento per le scuole e di raccordo con gli altri Uffici Scolastici, il Ministero, i servizi socio-sanitari e gli Enti Locali. Tra i compiti del CTS: la formazione dei docenti, la consulenza agli insegnanti, in particolare sull’uso delle tecnologie e sulle modalità didattiche più efficaci. </a:t>
            </a:r>
          </a:p>
          <a:p>
            <a:r>
              <a:rPr lang="it-IT" dirty="0"/>
              <a:t>La Direttiva prosegue determinando i ruoli e i compiti del personale impegnato nei CTS: il Dirigente Scolastico, l’equipe dei docenti curricolari e di sostegno specializzati, il Comitato Tecnico Scientifico, il Referente Regionale dei CTS (si rimanda alla lettura del documento per un approfondimento). </a:t>
            </a:r>
          </a:p>
          <a:p>
            <a:r>
              <a:rPr lang="it-IT" dirty="0"/>
              <a:t>Inoltre a livello di singola scuola, l’organismo del GLH, già previsto dalla Legge 104/092, dovrà assumere un nuovo ruolo più complessivo e divenire </a:t>
            </a:r>
            <a:r>
              <a:rPr lang="it-IT" b="1" dirty="0"/>
              <a:t>GLI (Gruppo di Lavoro per l’Inclusione). </a:t>
            </a:r>
          </a:p>
          <a:p>
            <a:r>
              <a:rPr lang="it-IT" dirty="0"/>
              <a:t>E’ indicato nella </a:t>
            </a:r>
            <a:r>
              <a:rPr lang="it-IT" i="1" dirty="0"/>
              <a:t>Direttiva anche un organismo intermedio, il </a:t>
            </a:r>
            <a:r>
              <a:rPr lang="it-IT" b="1" i="1" dirty="0"/>
              <a:t>CTI (Centro Territoriale per l’Inclusione), a livello di distretto sociosanitario; tuttavia tale indicazione non è presente nella </a:t>
            </a:r>
            <a:r>
              <a:rPr lang="it-IT" b="1" i="1" dirty="0" err="1"/>
              <a:t>CM</a:t>
            </a:r>
            <a:r>
              <a:rPr lang="it-IT" b="1" i="1" dirty="0"/>
              <a:t> 3/2013. </a:t>
            </a:r>
            <a:endParaRPr lang="it-IT"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771800" y="188640"/>
            <a:ext cx="3358868" cy="369332"/>
          </a:xfrm>
          <a:prstGeom prst="rect">
            <a:avLst/>
          </a:prstGeom>
        </p:spPr>
        <p:txBody>
          <a:bodyPr wrap="none">
            <a:spAutoFit/>
          </a:bodyPr>
          <a:lstStyle/>
          <a:p>
            <a:r>
              <a:rPr lang="it-IT" b="1" dirty="0"/>
              <a:t>SVILUPPARE CULTURE INCLUSIVE </a:t>
            </a:r>
            <a:endParaRPr lang="it-IT" dirty="0"/>
          </a:p>
        </p:txBody>
      </p:sp>
      <p:sp>
        <p:nvSpPr>
          <p:cNvPr id="5" name="Rettangolo 4"/>
          <p:cNvSpPr/>
          <p:nvPr/>
        </p:nvSpPr>
        <p:spPr>
          <a:xfrm>
            <a:off x="323528" y="620688"/>
            <a:ext cx="4572000" cy="646331"/>
          </a:xfrm>
          <a:prstGeom prst="rect">
            <a:avLst/>
          </a:prstGeom>
        </p:spPr>
        <p:txBody>
          <a:bodyPr>
            <a:spAutoFit/>
          </a:bodyPr>
          <a:lstStyle/>
          <a:p>
            <a:r>
              <a:rPr lang="it-IT" b="1" dirty="0"/>
              <a:t>L’inclusione come indicatore di qualità della scuola </a:t>
            </a:r>
            <a:endParaRPr lang="it-IT" dirty="0"/>
          </a:p>
        </p:txBody>
      </p:sp>
      <p:sp>
        <p:nvSpPr>
          <p:cNvPr id="6" name="Rettangolo 5"/>
          <p:cNvSpPr/>
          <p:nvPr/>
        </p:nvSpPr>
        <p:spPr>
          <a:xfrm>
            <a:off x="504000" y="1484784"/>
            <a:ext cx="8640000" cy="3693319"/>
          </a:xfrm>
          <a:prstGeom prst="rect">
            <a:avLst/>
          </a:prstGeom>
        </p:spPr>
        <p:txBody>
          <a:bodyPr wrap="square">
            <a:spAutoFit/>
          </a:bodyPr>
          <a:lstStyle/>
          <a:p>
            <a:r>
              <a:rPr lang="it-IT" dirty="0"/>
              <a:t>Chi si occupa di scuola, a qualsiasi livello, dal dirigente scolastico, agli insegnanti, al personale tecnico e </a:t>
            </a:r>
            <a:r>
              <a:rPr lang="it-IT" dirty="0" err="1"/>
              <a:t>ausilario</a:t>
            </a:r>
            <a:r>
              <a:rPr lang="it-IT" dirty="0"/>
              <a:t>, è chiamato a condividere un progetto inclusivo che va ben oltre le prescrizioni normative e che passa attraverso l’accoglienza delle giovani generazioni, nei confronti delle quali si persegue un progetto di crescita, formazione e successo. </a:t>
            </a:r>
            <a:r>
              <a:rPr lang="it-IT" i="1" dirty="0"/>
              <a:t>Credere nella conoscenza e nella possibilità di far crescere gli alunni e la scuola stessa come istituzione che genera futuro, costruendola insieme, rendendo la scuola un “ambiente speciale”, è il primo principio di un credo pedagogico inclusivo . </a:t>
            </a:r>
          </a:p>
          <a:p>
            <a:r>
              <a:rPr lang="it-IT" dirty="0"/>
              <a:t>Il secondo principio, conseguente a quel “</a:t>
            </a:r>
            <a:r>
              <a:rPr lang="it-IT" b="1" dirty="0"/>
              <a:t>costruire </a:t>
            </a:r>
            <a:r>
              <a:rPr lang="it-IT" b="1" i="1" dirty="0"/>
              <a:t>insieme”, è credere nella possibilità di costruire una scuola in cui si produca una cultura inclusiva. </a:t>
            </a:r>
          </a:p>
          <a:p>
            <a:r>
              <a:rPr lang="it-IT" dirty="0"/>
              <a:t>Si tratta di un principio molto più vasto rispetto alle preoccupazioni immediate dell’</a:t>
            </a:r>
            <a:r>
              <a:rPr lang="it-IT" i="1" dirty="0"/>
              <a:t>inserimento in classe di questo o quell’alunno con bisogni educativi </a:t>
            </a:r>
            <a:r>
              <a:rPr lang="it-IT" i="1" dirty="0" err="1"/>
              <a:t>speciali…</a:t>
            </a:r>
            <a:r>
              <a:rPr lang="it-IT" i="1" dirty="0"/>
              <a:t> E’ la cornice entro cui si integrano tutti i diversi strumenti e diventano capaci di suonare una buona musica d’insieme.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44405" y="332656"/>
            <a:ext cx="8655190" cy="615553"/>
          </a:xfrm>
          <a:prstGeom prst="rect">
            <a:avLst/>
          </a:prstGeom>
        </p:spPr>
        <p:txBody>
          <a:bodyPr wrap="none">
            <a:spAutoFit/>
          </a:bodyPr>
          <a:lstStyle/>
          <a:p>
            <a:r>
              <a:rPr lang="it-IT" sz="3400" b="1" dirty="0"/>
              <a:t>LA SCELTA INCLUSIVA DELLA SCUOLA ITALIANA </a:t>
            </a:r>
            <a:endParaRPr lang="it-IT" sz="3400" dirty="0"/>
          </a:p>
        </p:txBody>
      </p:sp>
      <p:sp>
        <p:nvSpPr>
          <p:cNvPr id="5" name="Rettangolo 4"/>
          <p:cNvSpPr/>
          <p:nvPr/>
        </p:nvSpPr>
        <p:spPr>
          <a:xfrm>
            <a:off x="252000" y="1268760"/>
            <a:ext cx="8640000" cy="4708981"/>
          </a:xfrm>
          <a:prstGeom prst="rect">
            <a:avLst/>
          </a:prstGeom>
        </p:spPr>
        <p:txBody>
          <a:bodyPr wrap="square">
            <a:spAutoFit/>
          </a:bodyPr>
          <a:lstStyle/>
          <a:p>
            <a:pPr algn="just"/>
            <a:r>
              <a:rPr lang="it-IT" sz="3000" dirty="0"/>
              <a:t>Le scelte inclusive rispetto all’accoglienza degli alunni di origine immigrata sono state mirabilmente esplicitate in un documento dell’ottobre 2007, a cura </a:t>
            </a:r>
            <a:r>
              <a:rPr lang="it-IT" sz="3000" i="1" dirty="0"/>
              <a:t>dell’Osservatorio per l’integrazione degli alunni stranieri del MIUR: “</a:t>
            </a:r>
            <a:r>
              <a:rPr lang="it-IT" sz="3000" b="1" i="1" dirty="0"/>
              <a:t>La via italiana per la scuola interculturale e l’integrazione degli alunni stranieri”. Il documento sintetizza ed organizza le risposte della scuola nei confronti del fenomeno migratorio, passato rapidamente da condizione occasionale a dato strutturale nel nostro Paese. </a:t>
            </a:r>
            <a:endParaRPr lang="it-IT" sz="30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771800" y="188640"/>
            <a:ext cx="3358868" cy="369332"/>
          </a:xfrm>
          <a:prstGeom prst="rect">
            <a:avLst/>
          </a:prstGeom>
        </p:spPr>
        <p:txBody>
          <a:bodyPr wrap="none">
            <a:spAutoFit/>
          </a:bodyPr>
          <a:lstStyle/>
          <a:p>
            <a:r>
              <a:rPr lang="it-IT" b="1" dirty="0"/>
              <a:t>SVILUPPARE CULTURE INCLUSIVE </a:t>
            </a:r>
            <a:endParaRPr lang="it-IT" dirty="0"/>
          </a:p>
        </p:txBody>
      </p:sp>
      <p:sp>
        <p:nvSpPr>
          <p:cNvPr id="5" name="Rettangolo 4"/>
          <p:cNvSpPr/>
          <p:nvPr/>
        </p:nvSpPr>
        <p:spPr>
          <a:xfrm>
            <a:off x="323528" y="620688"/>
            <a:ext cx="4572000" cy="646331"/>
          </a:xfrm>
          <a:prstGeom prst="rect">
            <a:avLst/>
          </a:prstGeom>
        </p:spPr>
        <p:txBody>
          <a:bodyPr>
            <a:spAutoFit/>
          </a:bodyPr>
          <a:lstStyle/>
          <a:p>
            <a:r>
              <a:rPr lang="it-IT" b="1" dirty="0"/>
              <a:t>L’inclusione come indicatore di qualità della scuola </a:t>
            </a:r>
            <a:endParaRPr lang="it-IT" dirty="0"/>
          </a:p>
        </p:txBody>
      </p:sp>
      <p:sp>
        <p:nvSpPr>
          <p:cNvPr id="7" name="Rettangolo 6"/>
          <p:cNvSpPr/>
          <p:nvPr/>
        </p:nvSpPr>
        <p:spPr>
          <a:xfrm>
            <a:off x="2286000" y="1028343"/>
            <a:ext cx="4572000" cy="4801314"/>
          </a:xfrm>
          <a:prstGeom prst="rect">
            <a:avLst/>
          </a:prstGeom>
        </p:spPr>
        <p:txBody>
          <a:bodyPr>
            <a:spAutoFit/>
          </a:bodyPr>
          <a:lstStyle/>
          <a:p>
            <a:r>
              <a:rPr lang="it-IT" dirty="0"/>
              <a:t>Certamente il ruolo primario nel dare il </a:t>
            </a:r>
            <a:r>
              <a:rPr lang="it-IT" i="1" dirty="0"/>
              <a:t>la spetta al dirigente scolastico, perché, a ben vedere, proseguendo con la metafora, il direttore d’orchestra è lui. Ma l’inclusione deve diventare la </a:t>
            </a:r>
            <a:r>
              <a:rPr lang="it-IT" i="1" dirty="0" err="1"/>
              <a:t>mission</a:t>
            </a:r>
            <a:r>
              <a:rPr lang="it-IT" i="1" dirty="0"/>
              <a:t> della scuola, condivisa con tutte le componenti scolastiche e con le reti istituzionali esterne, tradotta in pratiche coerenti ed esplicitata nel Piano dell’Offerta Formativa (POF) di istituto. </a:t>
            </a:r>
          </a:p>
          <a:p>
            <a:r>
              <a:rPr lang="it-IT" dirty="0"/>
              <a:t>La diversità è di tutti e di ciascuno: da questo punto di vista potremmo “misurare” la qualità dell’intera scuola a partire dall’efficacia con cui questa riesce a farsi carico delle diverse forme di “diversità”, offrendo risposte adeguate ed efficaci a ciascuno. Perché una scuola capace di farsi carico dei “diversi” è una scuola buona per tutti, mentre non è vero l’inverso.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771800" y="188640"/>
            <a:ext cx="3358868" cy="369332"/>
          </a:xfrm>
          <a:prstGeom prst="rect">
            <a:avLst/>
          </a:prstGeom>
        </p:spPr>
        <p:txBody>
          <a:bodyPr wrap="none">
            <a:spAutoFit/>
          </a:bodyPr>
          <a:lstStyle/>
          <a:p>
            <a:r>
              <a:rPr lang="it-IT" b="1" dirty="0"/>
              <a:t>SVILUPPARE CULTURE INCLUSIVE </a:t>
            </a:r>
            <a:endParaRPr lang="it-IT" dirty="0"/>
          </a:p>
        </p:txBody>
      </p:sp>
      <p:sp>
        <p:nvSpPr>
          <p:cNvPr id="5" name="Rettangolo 4"/>
          <p:cNvSpPr/>
          <p:nvPr/>
        </p:nvSpPr>
        <p:spPr>
          <a:xfrm>
            <a:off x="323528" y="620688"/>
            <a:ext cx="4572000" cy="646331"/>
          </a:xfrm>
          <a:prstGeom prst="rect">
            <a:avLst/>
          </a:prstGeom>
        </p:spPr>
        <p:txBody>
          <a:bodyPr>
            <a:spAutoFit/>
          </a:bodyPr>
          <a:lstStyle/>
          <a:p>
            <a:r>
              <a:rPr lang="it-IT" b="1" dirty="0"/>
              <a:t>L’inclusione come indicatore di qualità della scuola </a:t>
            </a:r>
            <a:endParaRPr lang="it-IT" dirty="0"/>
          </a:p>
        </p:txBody>
      </p:sp>
      <p:sp>
        <p:nvSpPr>
          <p:cNvPr id="6" name="Rettangolo 5"/>
          <p:cNvSpPr/>
          <p:nvPr/>
        </p:nvSpPr>
        <p:spPr>
          <a:xfrm>
            <a:off x="2286000" y="2690336"/>
            <a:ext cx="4572000" cy="3693319"/>
          </a:xfrm>
          <a:prstGeom prst="rect">
            <a:avLst/>
          </a:prstGeom>
        </p:spPr>
        <p:txBody>
          <a:bodyPr>
            <a:spAutoFit/>
          </a:bodyPr>
          <a:lstStyle/>
          <a:p>
            <a:r>
              <a:rPr lang="it-IT" dirty="0"/>
              <a:t>Creare culture inclusive significa estendere l’intervento a tutte le componenti e a tutta l’organizzazione scolastica, ispirando ogni scelta al principio del </a:t>
            </a:r>
            <a:r>
              <a:rPr lang="it-IT" i="1" dirty="0"/>
              <a:t>credo pedagogico dell’inclusione. </a:t>
            </a:r>
            <a:r>
              <a:rPr lang="it-IT" dirty="0"/>
              <a:t>Potremmo declinare il concetto come segue, in accordo con D. </a:t>
            </a:r>
            <a:r>
              <a:rPr lang="it-IT" dirty="0" err="1"/>
              <a:t>Ianes</a:t>
            </a:r>
            <a:r>
              <a:rPr lang="it-IT" dirty="0"/>
              <a:t> (2008): </a:t>
            </a:r>
          </a:p>
          <a:p>
            <a:r>
              <a:rPr lang="it-IT" b="1" i="1" dirty="0"/>
              <a:t>Creare culture inclusive significa: </a:t>
            </a:r>
          </a:p>
          <a:p>
            <a:r>
              <a:rPr lang="it-IT" b="1" dirty="0"/>
              <a:t>1. costruire comunità </a:t>
            </a:r>
          </a:p>
          <a:p>
            <a:r>
              <a:rPr lang="it-IT" b="1" dirty="0"/>
              <a:t>2. affermare valori inclusivi </a:t>
            </a:r>
          </a:p>
          <a:p>
            <a:r>
              <a:rPr lang="it-IT" b="1" dirty="0"/>
              <a:t>3. produrre pratiche inclusive </a:t>
            </a:r>
          </a:p>
          <a:p>
            <a:r>
              <a:rPr lang="it-IT" b="1" dirty="0"/>
              <a:t>4. organizzare il sostegno alle diversità </a:t>
            </a:r>
          </a:p>
          <a:p>
            <a:r>
              <a:rPr lang="it-IT" b="1" dirty="0"/>
              <a:t>5. sviluppare pratiche inclusive </a:t>
            </a:r>
          </a:p>
          <a:p>
            <a:endParaRPr lang="it-IT"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5536" y="692696"/>
            <a:ext cx="2061270" cy="369332"/>
          </a:xfrm>
          <a:prstGeom prst="rect">
            <a:avLst/>
          </a:prstGeom>
        </p:spPr>
        <p:txBody>
          <a:bodyPr wrap="none">
            <a:spAutoFit/>
          </a:bodyPr>
          <a:lstStyle/>
          <a:p>
            <a:r>
              <a:rPr lang="it-IT" b="1" dirty="0"/>
              <a:t>Costruire comunità </a:t>
            </a:r>
            <a:endParaRPr lang="it-IT" dirty="0"/>
          </a:p>
        </p:txBody>
      </p:sp>
      <p:sp>
        <p:nvSpPr>
          <p:cNvPr id="5" name="Rettangolo 4"/>
          <p:cNvSpPr/>
          <p:nvPr/>
        </p:nvSpPr>
        <p:spPr>
          <a:xfrm>
            <a:off x="2286000" y="889844"/>
            <a:ext cx="4572000" cy="5078313"/>
          </a:xfrm>
          <a:prstGeom prst="rect">
            <a:avLst/>
          </a:prstGeom>
        </p:spPr>
        <p:txBody>
          <a:bodyPr>
            <a:spAutoFit/>
          </a:bodyPr>
          <a:lstStyle/>
          <a:p>
            <a:r>
              <a:rPr lang="it-IT" dirty="0"/>
              <a:t>L’attenzione alla costruzione di “comunità” comincia nella singola classe, passa attraverso scelte metodologiche che privilegino l’adozione di metodi cooperativi e bandiscano la competitività, favoriscano il tutoring, accolgano e valorizzino le diversità, spostino l’attenzione valutativa da una tentazione meramente sanzionatoria ad una consapevole differenziazione e personalizzazione. </a:t>
            </a:r>
          </a:p>
          <a:p>
            <a:r>
              <a:rPr lang="it-IT" dirty="0"/>
              <a:t>Personalizzare significa accogliere il dato valutativo come un </a:t>
            </a:r>
            <a:r>
              <a:rPr lang="it-IT" i="1" dirty="0"/>
              <a:t>differenziale di apprendimento, ovvero come l’individuazione di una distanza tra un livello di partenza e un livello raggiunto, in senso formativo più che </a:t>
            </a:r>
            <a:r>
              <a:rPr lang="it-IT" i="1" dirty="0" err="1"/>
              <a:t>sommativo</a:t>
            </a:r>
            <a:r>
              <a:rPr lang="it-IT" i="1" dirty="0"/>
              <a:t>, dove ciascuno possa collocarsi anche ad un diverso livello in ragione dei diversi punti partenza e dei traguardi programmati in modo personalizzato. </a:t>
            </a:r>
            <a:endParaRPr lang="it-IT"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5536" y="692696"/>
            <a:ext cx="2061270" cy="369332"/>
          </a:xfrm>
          <a:prstGeom prst="rect">
            <a:avLst/>
          </a:prstGeom>
        </p:spPr>
        <p:txBody>
          <a:bodyPr wrap="none">
            <a:spAutoFit/>
          </a:bodyPr>
          <a:lstStyle/>
          <a:p>
            <a:r>
              <a:rPr lang="it-IT" b="1" dirty="0"/>
              <a:t>Costruire comunità </a:t>
            </a:r>
            <a:endParaRPr lang="it-IT" dirty="0"/>
          </a:p>
        </p:txBody>
      </p:sp>
      <p:sp>
        <p:nvSpPr>
          <p:cNvPr id="6" name="Rettangolo 5"/>
          <p:cNvSpPr/>
          <p:nvPr/>
        </p:nvSpPr>
        <p:spPr>
          <a:xfrm>
            <a:off x="2286000" y="474345"/>
            <a:ext cx="4572000" cy="5909310"/>
          </a:xfrm>
          <a:prstGeom prst="rect">
            <a:avLst/>
          </a:prstGeom>
        </p:spPr>
        <p:txBody>
          <a:bodyPr>
            <a:spAutoFit/>
          </a:bodyPr>
          <a:lstStyle/>
          <a:p>
            <a:r>
              <a:rPr lang="it-IT" dirty="0"/>
              <a:t>Non è sempre agevole per gli insegnanti spostare il proprio punto di vista per sintonizzarlo su questa ottica valutativa, soprattutto nella scuola secondaria. </a:t>
            </a:r>
          </a:p>
          <a:p>
            <a:r>
              <a:rPr lang="it-IT" dirty="0"/>
              <a:t>Costruire comunità nella classe significa accettare con favore il principio che </a:t>
            </a:r>
            <a:r>
              <a:rPr lang="it-IT" b="1" dirty="0"/>
              <a:t>gli alunni si aiutino e facciano “gruppo” solidale, dedicare tempo a costruire la classe come entità </a:t>
            </a:r>
            <a:r>
              <a:rPr lang="it-IT" b="1" dirty="0" err="1"/>
              <a:t>sovraordinata</a:t>
            </a:r>
            <a:r>
              <a:rPr lang="it-IT" b="1" dirty="0"/>
              <a:t> in cui le dinamiche siano serene, positive. In una classe che “funziona” si stemperano le dinamiche conflittuali dei singoli, viceversa nelle classi che “non girano” le criticità individuali vengono amplificate e facilmente deflagrano. E’ quindi interesse degli insegnanti impegnarsi a “costruire la classe”; eppure, presi come sono dalla frenesia del programma da realizzare o chiusi nella ripetitività della trasmissione di un sapere compresso nell’”ora di lezione”, non è infrequente che questo obiettivo non venga riconosciuto nella sua importanza. </a:t>
            </a:r>
            <a:endParaRPr lang="it-IT"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5536" y="692696"/>
            <a:ext cx="2061270" cy="369332"/>
          </a:xfrm>
          <a:prstGeom prst="rect">
            <a:avLst/>
          </a:prstGeom>
        </p:spPr>
        <p:txBody>
          <a:bodyPr wrap="none">
            <a:spAutoFit/>
          </a:bodyPr>
          <a:lstStyle/>
          <a:p>
            <a:r>
              <a:rPr lang="it-IT" b="1" dirty="0"/>
              <a:t>Costruire comunità </a:t>
            </a:r>
            <a:endParaRPr lang="it-IT" dirty="0"/>
          </a:p>
        </p:txBody>
      </p:sp>
      <p:sp>
        <p:nvSpPr>
          <p:cNvPr id="5" name="Rettangolo 4"/>
          <p:cNvSpPr/>
          <p:nvPr/>
        </p:nvSpPr>
        <p:spPr>
          <a:xfrm>
            <a:off x="2915816" y="692696"/>
            <a:ext cx="4572000" cy="5632311"/>
          </a:xfrm>
          <a:prstGeom prst="rect">
            <a:avLst/>
          </a:prstGeom>
        </p:spPr>
        <p:txBody>
          <a:bodyPr>
            <a:spAutoFit/>
          </a:bodyPr>
          <a:lstStyle/>
          <a:p>
            <a:r>
              <a:rPr lang="it-IT" dirty="0"/>
              <a:t>Nella scuola che costruisce comunità non soltanto gli alunni vengono stimolati a cooperare, ma anche </a:t>
            </a:r>
            <a:r>
              <a:rPr lang="it-IT" b="1" dirty="0"/>
              <a:t>gli insegnanti tra loro sono sollecitati a collaborare. Le “tre C” della scuola inclusiva (Collegialità, </a:t>
            </a:r>
            <a:r>
              <a:rPr lang="it-IT" b="1" dirty="0" err="1"/>
              <a:t>Contitolarità</a:t>
            </a:r>
            <a:r>
              <a:rPr lang="it-IT" b="1" dirty="0"/>
              <a:t>, Corresponsabilità) costituiscono il </a:t>
            </a:r>
            <a:r>
              <a:rPr lang="it-IT" b="1" dirty="0" smtClean="0"/>
              <a:t> </a:t>
            </a:r>
            <a:r>
              <a:rPr lang="it-IT" dirty="0"/>
              <a:t>principio base di una efficace gestione pedagogica, che veda gli insegnanti impegnati insieme ed in modo paritetico - bandendo le facili tentazioni di “delega” - nella programmazione e nella realizzazione della didattica inclusiva. La sinergia d’azione è vincente nell’affrontare adeguatamente qualsiasi situazione problematica, e l’inclusione degli alunni con BES è certamente una sfida educativa non indifferente. </a:t>
            </a:r>
          </a:p>
          <a:p>
            <a:r>
              <a:rPr lang="it-IT" dirty="0"/>
              <a:t>La sinergia non può limitarsi alla componente scolastica, va da sé che debba chiamare in causa prima di tutto il partner educativo per eccellenza, la famiglia.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5536" y="692696"/>
            <a:ext cx="2061270" cy="369332"/>
          </a:xfrm>
          <a:prstGeom prst="rect">
            <a:avLst/>
          </a:prstGeom>
        </p:spPr>
        <p:txBody>
          <a:bodyPr wrap="none">
            <a:spAutoFit/>
          </a:bodyPr>
          <a:lstStyle/>
          <a:p>
            <a:r>
              <a:rPr lang="it-IT" b="1" dirty="0"/>
              <a:t>Costruire comunità </a:t>
            </a:r>
            <a:endParaRPr lang="it-IT" dirty="0"/>
          </a:p>
        </p:txBody>
      </p:sp>
      <p:sp>
        <p:nvSpPr>
          <p:cNvPr id="6" name="Rettangolo 5"/>
          <p:cNvSpPr/>
          <p:nvPr/>
        </p:nvSpPr>
        <p:spPr>
          <a:xfrm>
            <a:off x="2286000" y="1166843"/>
            <a:ext cx="4572000" cy="4524315"/>
          </a:xfrm>
          <a:prstGeom prst="rect">
            <a:avLst/>
          </a:prstGeom>
        </p:spPr>
        <p:txBody>
          <a:bodyPr>
            <a:spAutoFit/>
          </a:bodyPr>
          <a:lstStyle/>
          <a:p>
            <a:r>
              <a:rPr lang="it-IT" dirty="0"/>
              <a:t>La </a:t>
            </a:r>
            <a:r>
              <a:rPr lang="it-IT" b="1" dirty="0"/>
              <a:t>collaborazione con le famiglie rappresenta quindi il terzo aspetto essenziale per costruire un progetto di scuola come </a:t>
            </a:r>
            <a:r>
              <a:rPr lang="it-IT" b="1" i="1" dirty="0"/>
              <a:t>comunità inclusiva. La collaborazione con le famiglie va ricercata anche quando non è agevole, va promossa come condivisione sincera e piena, mai come “colpevolizzazione” rispetto a mancanze educative vere o presunte o come forma di delega di responsabilità. Le famiglie al giorno d’oggi vivono condizioni di fragilità e sofferenza diffuse, a fronte di una mutata condizione “antropologica” dell’intera società; questo </a:t>
            </a:r>
            <a:r>
              <a:rPr lang="it-IT" b="1" i="1" dirty="0" err="1"/>
              <a:t>dev</a:t>
            </a:r>
            <a:r>
              <a:rPr lang="it-IT" b="1" i="1" dirty="0"/>
              <a:t>’essere ben presente anche alla componente scolastica e condurre alla costruzione di una vera e propria “alleanza educativa”. </a:t>
            </a:r>
            <a:endParaRPr lang="it-IT"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332656"/>
            <a:ext cx="2624052" cy="369332"/>
          </a:xfrm>
          <a:prstGeom prst="rect">
            <a:avLst/>
          </a:prstGeom>
        </p:spPr>
        <p:txBody>
          <a:bodyPr wrap="none">
            <a:spAutoFit/>
          </a:bodyPr>
          <a:lstStyle/>
          <a:p>
            <a:r>
              <a:rPr lang="it-IT" b="1" dirty="0"/>
              <a:t>Affermare valori inclusivi </a:t>
            </a:r>
            <a:endParaRPr lang="it-IT" dirty="0"/>
          </a:p>
        </p:txBody>
      </p:sp>
      <p:sp>
        <p:nvSpPr>
          <p:cNvPr id="5" name="Rettangolo 4"/>
          <p:cNvSpPr/>
          <p:nvPr/>
        </p:nvSpPr>
        <p:spPr>
          <a:xfrm>
            <a:off x="2286000" y="1166843"/>
            <a:ext cx="4572000" cy="4524315"/>
          </a:xfrm>
          <a:prstGeom prst="rect">
            <a:avLst/>
          </a:prstGeom>
        </p:spPr>
        <p:txBody>
          <a:bodyPr>
            <a:spAutoFit/>
          </a:bodyPr>
          <a:lstStyle/>
          <a:p>
            <a:r>
              <a:rPr lang="it-IT" dirty="0"/>
              <a:t>Orientare la propria azione educativa e didattica nella direzione dell’affermazione di valori inclusivi si traduce nello sforzo di </a:t>
            </a:r>
            <a:r>
              <a:rPr lang="it-IT" b="1" dirty="0"/>
              <a:t>ridurre ogni forma di discriminazione. Gli alunni vengono valorizzati tutti in ragione delle loro diverse capacità, accolti con favore qualunque sia la loro condizione, aiutati a progredire e a sviluppare le loro potenzialità. </a:t>
            </a:r>
          </a:p>
          <a:p>
            <a:r>
              <a:rPr lang="it-IT" dirty="0"/>
              <a:t>Facile a dirsi, non altrettanto automatico a farsi, se è vero che nella nostra scuola ancora si rilevano scelte discriminatorie, anche inconsapevoli, rispetto alle quali, ad esempio, gli insegnanti tendono a reagire agli alunni e ai loro comportamenti in relazione a preconcetti e stereotipi piuttosto che ispirarsi ad un sano “ottimismo pedagogico”.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67544" y="332656"/>
            <a:ext cx="2624052" cy="369332"/>
          </a:xfrm>
          <a:prstGeom prst="rect">
            <a:avLst/>
          </a:prstGeom>
        </p:spPr>
        <p:txBody>
          <a:bodyPr wrap="none">
            <a:spAutoFit/>
          </a:bodyPr>
          <a:lstStyle/>
          <a:p>
            <a:r>
              <a:rPr lang="it-IT" b="1" dirty="0"/>
              <a:t>Affermare valori inclusivi </a:t>
            </a:r>
            <a:endParaRPr lang="it-IT" dirty="0"/>
          </a:p>
        </p:txBody>
      </p:sp>
      <p:sp>
        <p:nvSpPr>
          <p:cNvPr id="6" name="Rettangolo 5"/>
          <p:cNvSpPr/>
          <p:nvPr/>
        </p:nvSpPr>
        <p:spPr>
          <a:xfrm>
            <a:off x="3203848" y="404664"/>
            <a:ext cx="4572000" cy="5909310"/>
          </a:xfrm>
          <a:prstGeom prst="rect">
            <a:avLst/>
          </a:prstGeom>
        </p:spPr>
        <p:txBody>
          <a:bodyPr>
            <a:spAutoFit/>
          </a:bodyPr>
          <a:lstStyle/>
          <a:p>
            <a:r>
              <a:rPr lang="it-IT" dirty="0"/>
              <a:t>L’</a:t>
            </a:r>
            <a:r>
              <a:rPr lang="it-IT" b="1" dirty="0"/>
              <a:t>effetto </a:t>
            </a:r>
            <a:r>
              <a:rPr lang="it-IT" b="1" dirty="0" err="1"/>
              <a:t>Pigmalione</a:t>
            </a:r>
            <a:r>
              <a:rPr lang="it-IT" b="1" dirty="0"/>
              <a:t> (o effetto </a:t>
            </a:r>
            <a:r>
              <a:rPr lang="it-IT" b="1" dirty="0" err="1"/>
              <a:t>Rosenthal</a:t>
            </a:r>
            <a:r>
              <a:rPr lang="it-IT" b="1" dirty="0"/>
              <a:t>) porta spesso l’insegnante a rinforzare e sostenere di più gli alunni che ritiene “scolasticamente adeguati” , rispetto ad altri da cui si aspetta prestazioni meno brillanti. Ecco allora che l’errore compiuto da un alunno “adeguato” viene minimizzato come “svista temporanea”, mentre la buona prestazione inattesa da un alunno normalmente inadeguato viene stigmatizzata con un: “</a:t>
            </a:r>
            <a:r>
              <a:rPr lang="it-IT" b="1" i="1" dirty="0"/>
              <a:t>Dimmi da chi hai copiato!”. </a:t>
            </a:r>
          </a:p>
          <a:p>
            <a:r>
              <a:rPr lang="it-IT" dirty="0"/>
              <a:t>In questo modo, si perpetua, o addirittura si attualizza, una diversità che conduce ad un progressivo approfondimento del </a:t>
            </a:r>
            <a:r>
              <a:rPr lang="it-IT" i="1" dirty="0"/>
              <a:t>gap tra le diverse categorie di alunni. </a:t>
            </a:r>
            <a:r>
              <a:rPr lang="it-IT" dirty="0"/>
              <a:t>Scommettere sul successo di tutti dovrebbe essere un imperativo etico per l’insegnante, e dovrebbe accompagnarsi alla scommessa sulla propria capacità di riuscire a far progredire tutti, ognuno secondo le proprie possibilità, perché questa è l’essenza dell’educazione.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23528" y="260648"/>
            <a:ext cx="4572000" cy="646331"/>
          </a:xfrm>
          <a:prstGeom prst="rect">
            <a:avLst/>
          </a:prstGeom>
        </p:spPr>
        <p:txBody>
          <a:bodyPr>
            <a:spAutoFit/>
          </a:bodyPr>
          <a:lstStyle/>
          <a:p>
            <a:r>
              <a:rPr lang="it-IT" b="1" dirty="0"/>
              <a:t>Produrre politiche inclusive: sviluppare una scuola per tutti </a:t>
            </a:r>
            <a:endParaRPr lang="it-IT" dirty="0"/>
          </a:p>
        </p:txBody>
      </p:sp>
      <p:sp>
        <p:nvSpPr>
          <p:cNvPr id="5" name="Rettangolo 4"/>
          <p:cNvSpPr/>
          <p:nvPr/>
        </p:nvSpPr>
        <p:spPr>
          <a:xfrm>
            <a:off x="251520" y="1196752"/>
            <a:ext cx="8640000" cy="2308324"/>
          </a:xfrm>
          <a:prstGeom prst="rect">
            <a:avLst/>
          </a:prstGeom>
        </p:spPr>
        <p:txBody>
          <a:bodyPr wrap="square">
            <a:spAutoFit/>
          </a:bodyPr>
          <a:lstStyle/>
          <a:p>
            <a:r>
              <a:rPr lang="it-IT" dirty="0"/>
              <a:t>La scuola inclusiva, che si fa comunità, nella sua stessa organizzazione e a tutti i livelli dovrebbe darsi l’obiettivo di accogliere ed integrare. </a:t>
            </a:r>
          </a:p>
          <a:p>
            <a:r>
              <a:rPr lang="it-IT" dirty="0"/>
              <a:t>In termini pratici, questo si concretizza, ad esempio, nel dotarsi di pratiche e di un protocollo di </a:t>
            </a:r>
            <a:r>
              <a:rPr lang="it-IT" b="1" dirty="0"/>
              <a:t>accoglienza per i nuovi alunni, ma anche per i nuovi insegnanti. </a:t>
            </a:r>
          </a:p>
          <a:p>
            <a:r>
              <a:rPr lang="it-IT" dirty="0"/>
              <a:t>Questi ultimi vanno quindi aiutati ad ambientarsi, accompagnati e sostenuti da colleghi più esperti nelle prime fasi della loro presenza nella scuola, introdotti e supervisionati dal dirigente scolastico, soprattutto motivati e consigliati in caso debbano affrontare delle criticità.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23528" y="260648"/>
            <a:ext cx="4572000" cy="646331"/>
          </a:xfrm>
          <a:prstGeom prst="rect">
            <a:avLst/>
          </a:prstGeom>
        </p:spPr>
        <p:txBody>
          <a:bodyPr>
            <a:spAutoFit/>
          </a:bodyPr>
          <a:lstStyle/>
          <a:p>
            <a:r>
              <a:rPr lang="it-IT" b="1" dirty="0"/>
              <a:t>Produrre politiche inclusive: sviluppare una scuola per tutti </a:t>
            </a:r>
            <a:endParaRPr lang="it-IT" dirty="0"/>
          </a:p>
        </p:txBody>
      </p:sp>
      <p:sp>
        <p:nvSpPr>
          <p:cNvPr id="5" name="Rettangolo 4"/>
          <p:cNvSpPr/>
          <p:nvPr/>
        </p:nvSpPr>
        <p:spPr>
          <a:xfrm>
            <a:off x="251520" y="1196752"/>
            <a:ext cx="8640000" cy="2862322"/>
          </a:xfrm>
          <a:prstGeom prst="rect">
            <a:avLst/>
          </a:prstGeom>
        </p:spPr>
        <p:txBody>
          <a:bodyPr wrap="square">
            <a:spAutoFit/>
          </a:bodyPr>
          <a:lstStyle/>
          <a:p>
            <a:r>
              <a:rPr lang="it-IT" dirty="0" smtClean="0"/>
              <a:t>Un’ulteriore </a:t>
            </a:r>
            <a:r>
              <a:rPr lang="it-IT" dirty="0"/>
              <a:t>applicazione del principio riguarda l’</a:t>
            </a:r>
            <a:r>
              <a:rPr lang="it-IT" b="1" dirty="0"/>
              <a:t>accessibilità della scuola, sia in termini fisici (eliminazione o riduzione delle barriere architettoniche), ma soprattutto operativi: essere disponibili ad accogliere le famiglie per contatti o colloqui anche “fuori orario”, ampliare la ricettività della struttura scolastica, estendere gli orari di apertura della scuola e renderla disponibile ad accogliere attività ed iniziative promosse dai genitori, da altri Enti o dalle associazioni presenti. </a:t>
            </a:r>
            <a:r>
              <a:rPr lang="it-IT" dirty="0"/>
              <a:t>La scuola inclusiva promuove ed offre in prima persona occasioni di incontro tra le diverse componenti scolastiche e territoriali, accoglie con favore proposte per attività o iniziative anche al di fuori del proprio orario scolastico, si apre al quartiere e diventa elemento propulsore della vita sociale e culturale del territorio su cui opera.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496910" y="-99392"/>
            <a:ext cx="8150180" cy="584775"/>
          </a:xfrm>
          <a:prstGeom prst="rect">
            <a:avLst/>
          </a:prstGeom>
        </p:spPr>
        <p:txBody>
          <a:bodyPr wrap="none">
            <a:spAutoFit/>
          </a:bodyPr>
          <a:lstStyle/>
          <a:p>
            <a:r>
              <a:rPr lang="it-IT" sz="3200" b="1" dirty="0"/>
              <a:t>LA SCELTA INCLUSIVA DELLA SCUOLA ITALIANA </a:t>
            </a:r>
            <a:endParaRPr lang="it-IT" sz="3200" dirty="0"/>
          </a:p>
        </p:txBody>
      </p:sp>
      <p:sp>
        <p:nvSpPr>
          <p:cNvPr id="5" name="Rettangolo 4"/>
          <p:cNvSpPr/>
          <p:nvPr/>
        </p:nvSpPr>
        <p:spPr>
          <a:xfrm>
            <a:off x="252000" y="404664"/>
            <a:ext cx="8640000" cy="6801862"/>
          </a:xfrm>
          <a:prstGeom prst="rect">
            <a:avLst/>
          </a:prstGeom>
        </p:spPr>
        <p:txBody>
          <a:bodyPr wrap="square">
            <a:spAutoFit/>
          </a:bodyPr>
          <a:lstStyle/>
          <a:p>
            <a:pPr algn="just"/>
            <a:r>
              <a:rPr lang="it-IT" sz="2200" dirty="0"/>
              <a:t>La </a:t>
            </a:r>
            <a:r>
              <a:rPr lang="it-IT" sz="2200" b="1" dirty="0"/>
              <a:t>Direttiva 27 dicembre </a:t>
            </a:r>
            <a:r>
              <a:rPr lang="it-IT" sz="2200" b="1" dirty="0" smtClean="0"/>
              <a:t>2012 </a:t>
            </a:r>
            <a:r>
              <a:rPr lang="it-IT" sz="2200" dirty="0" smtClean="0"/>
              <a:t>(C.M. N. 8 del 06.03.’13; nota </a:t>
            </a:r>
            <a:r>
              <a:rPr lang="it-IT" sz="2200" dirty="0" err="1" smtClean="0"/>
              <a:t>Prot</a:t>
            </a:r>
            <a:r>
              <a:rPr lang="it-IT" sz="2200" dirty="0" smtClean="0"/>
              <a:t>. 1551 del 27/06/’13)</a:t>
            </a:r>
            <a:r>
              <a:rPr lang="it-IT" sz="2200" b="1" dirty="0" smtClean="0"/>
              <a:t>: </a:t>
            </a:r>
            <a:r>
              <a:rPr lang="it-IT" sz="2200" dirty="0"/>
              <a:t>“Strumenti di intervento per alunni con bisogni educativi speciali e organizzazioni territoriali per l’inclusione scolastica”, nella direzione indicata dal Seminario Nazionale del 6 dicembre 2012, costituisce un’ulteriore passo nella direzione </a:t>
            </a:r>
            <a:r>
              <a:rPr lang="it-IT" sz="2200" dirty="0" smtClean="0"/>
              <a:t>dell’inclusione. </a:t>
            </a:r>
            <a:r>
              <a:rPr lang="it-IT" sz="2200" dirty="0" smtClean="0"/>
              <a:t>Questa </a:t>
            </a:r>
            <a:r>
              <a:rPr lang="it-IT" sz="2200" dirty="0"/>
              <a:t>norma ha il merito di aver richiamato con forza l’attenzione sulle responsabilità del sistema formativo e sull’imperativo etico enunciato </a:t>
            </a:r>
            <a:r>
              <a:rPr lang="it-IT" sz="2200" b="1" dirty="0"/>
              <a:t>nell’art. 3 della nostra Costituzione</a:t>
            </a:r>
            <a:r>
              <a:rPr lang="it-IT" sz="2200" dirty="0"/>
              <a:t>: ( …) </a:t>
            </a:r>
            <a:r>
              <a:rPr lang="it-IT" sz="2200" i="1" dirty="0"/>
              <a:t>“E’ compito della Repubblica rimuovere gli ostacoli di ordine economico e sociale, che, limitando di fatto la libertà e l’uguaglianza dei cittadini, impediscono il pieno sviluppo della persona umana e l’effettiva partecipazione di tutti i lavoratori all’organizzazione politica, economica e sociale del Paese”. </a:t>
            </a:r>
            <a:r>
              <a:rPr lang="it-IT" sz="2200" dirty="0" smtClean="0"/>
              <a:t>Chiarimenti </a:t>
            </a:r>
            <a:r>
              <a:rPr lang="it-IT" sz="2200" dirty="0" err="1" smtClean="0"/>
              <a:t>Prot</a:t>
            </a:r>
            <a:r>
              <a:rPr lang="it-IT" sz="2200" dirty="0" smtClean="0"/>
              <a:t>. N. 2563 del 22.11. ‘13, inserisce nei BES anche tutti gli alunni affetti da </a:t>
            </a:r>
            <a:r>
              <a:rPr lang="it-IT" sz="2200" b="1" dirty="0" smtClean="0"/>
              <a:t>SVANTAGGIO SOCIO– ECONOMICO, LINGUISTICO–CULTURALE e</a:t>
            </a:r>
            <a:r>
              <a:rPr lang="it-IT" sz="2200" dirty="0" smtClean="0"/>
              <a:t> costituisce  un’ulteriore passo  nella  direzione  dell’inclusione  e  promette  interessanti  sviluppi.</a:t>
            </a:r>
          </a:p>
          <a:p>
            <a:pPr algn="just"/>
            <a:r>
              <a:rPr lang="it-IT" sz="2200" dirty="0" smtClean="0"/>
              <a:t>MIUR </a:t>
            </a:r>
            <a:r>
              <a:rPr lang="it-IT" sz="2200" b="1" dirty="0" smtClean="0"/>
              <a:t>- Direzione generale per lo studente ufficio per l’integrazione alunni </a:t>
            </a:r>
            <a:r>
              <a:rPr lang="it-IT" sz="2200" dirty="0" smtClean="0"/>
              <a:t>stranieri – 2006 e 2014 : Linee guida per l’accoglienza e l’integrazione degli alunni stranieri.</a:t>
            </a:r>
          </a:p>
          <a:p>
            <a:pPr algn="just"/>
            <a:endParaRPr lang="it-IT"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332656"/>
            <a:ext cx="3696140" cy="369332"/>
          </a:xfrm>
          <a:prstGeom prst="rect">
            <a:avLst/>
          </a:prstGeom>
        </p:spPr>
        <p:txBody>
          <a:bodyPr wrap="none">
            <a:spAutoFit/>
          </a:bodyPr>
          <a:lstStyle/>
          <a:p>
            <a:r>
              <a:rPr lang="it-IT" b="1" dirty="0"/>
              <a:t>Organizzare il sostegno alle diversità </a:t>
            </a:r>
            <a:endParaRPr lang="it-IT" dirty="0"/>
          </a:p>
        </p:txBody>
      </p:sp>
      <p:sp>
        <p:nvSpPr>
          <p:cNvPr id="3" name="Rettangolo 2"/>
          <p:cNvSpPr/>
          <p:nvPr/>
        </p:nvSpPr>
        <p:spPr>
          <a:xfrm>
            <a:off x="2286000" y="1028343"/>
            <a:ext cx="4572000" cy="4801314"/>
          </a:xfrm>
          <a:prstGeom prst="rect">
            <a:avLst/>
          </a:prstGeom>
        </p:spPr>
        <p:txBody>
          <a:bodyPr>
            <a:spAutoFit/>
          </a:bodyPr>
          <a:lstStyle/>
          <a:p>
            <a:r>
              <a:rPr lang="it-IT" dirty="0"/>
              <a:t>Nella scuola inclusiva tutte </a:t>
            </a:r>
            <a:r>
              <a:rPr lang="it-IT" b="1" dirty="0"/>
              <a:t>le forme di sostegno sono coordinate tra loro. Vale a dire che non esistono forme “dedicate” di supporto a questa o quella categoria di alunni, ma tutte le risorse vanno declinate sui bisogni educativi complessivamente presenti nella classe, anzi, a ben vedere, nell’intera scuola. </a:t>
            </a:r>
          </a:p>
          <a:p>
            <a:r>
              <a:rPr lang="it-IT" dirty="0"/>
              <a:t>Ciò equivale non solo a superare il concetto di “delega”, secondo il quale, ad esempio, all’insegnante di sostegno sono affidati, in via prioritaria o addirittura esclusiva, gli alunni disabili, ma addirittura a considerare il complesso delle risorse, sia umane che strumentali, a qualsiasi titolo presenti nella scuola e in qualche caso anche fuori di essa, come possibili elementi “inclusivi” a favore di tutti.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332656"/>
            <a:ext cx="3696140" cy="369332"/>
          </a:xfrm>
          <a:prstGeom prst="rect">
            <a:avLst/>
          </a:prstGeom>
        </p:spPr>
        <p:txBody>
          <a:bodyPr wrap="none">
            <a:spAutoFit/>
          </a:bodyPr>
          <a:lstStyle/>
          <a:p>
            <a:r>
              <a:rPr lang="it-IT" b="1" dirty="0"/>
              <a:t>Organizzare il sostegno alle diversità </a:t>
            </a:r>
            <a:endParaRPr lang="it-IT" dirty="0"/>
          </a:p>
        </p:txBody>
      </p:sp>
      <p:sp>
        <p:nvSpPr>
          <p:cNvPr id="4" name="Rettangolo 3"/>
          <p:cNvSpPr/>
          <p:nvPr/>
        </p:nvSpPr>
        <p:spPr>
          <a:xfrm>
            <a:off x="2286000" y="751344"/>
            <a:ext cx="4572000" cy="5355312"/>
          </a:xfrm>
          <a:prstGeom prst="rect">
            <a:avLst/>
          </a:prstGeom>
        </p:spPr>
        <p:txBody>
          <a:bodyPr>
            <a:spAutoFit/>
          </a:bodyPr>
          <a:lstStyle/>
          <a:p>
            <a:r>
              <a:rPr lang="it-IT" dirty="0"/>
              <a:t>Secondo questo principio, le forme di sostegno sono tutte, sempre e comunque, collegate allo sviluppo “curricolare”, tra gli insegnanti vige il principio della corresponsabilità educativa e della collegialità nella programmazione e nella verifica, della piena </a:t>
            </a:r>
            <a:r>
              <a:rPr lang="it-IT" dirty="0" err="1"/>
              <a:t>contitolarità</a:t>
            </a:r>
            <a:r>
              <a:rPr lang="it-IT" dirty="0"/>
              <a:t> nella gestione delle attività. </a:t>
            </a:r>
          </a:p>
          <a:p>
            <a:r>
              <a:rPr lang="it-IT" dirty="0"/>
              <a:t>Parliamo di insegnanti, ma potremmo estendere questo principio alle altre figure che possono esser presenti a scuola, quali gli educatori e gli assistenti alla comunicazione eventualmente assegnati dagli Enti Locali, i docenti facilitatori per l’apprendimento degli stranieri, i docenti o gli esperti esterni che realizzano attività aggiuntive o progettuali e così via. Si tratta di orchestrare un servizio di supporto e mediazione che raggiunga ciascuno in ragione dei suoi bisogni, realizzando la massima flessibilità possibile.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260648"/>
            <a:ext cx="2957861" cy="369332"/>
          </a:xfrm>
          <a:prstGeom prst="rect">
            <a:avLst/>
          </a:prstGeom>
        </p:spPr>
        <p:txBody>
          <a:bodyPr wrap="none">
            <a:spAutoFit/>
          </a:bodyPr>
          <a:lstStyle/>
          <a:p>
            <a:r>
              <a:rPr lang="it-IT" b="1" dirty="0"/>
              <a:t>Sviluppare pratiche inclusive </a:t>
            </a:r>
            <a:endParaRPr lang="it-IT" dirty="0"/>
          </a:p>
        </p:txBody>
      </p:sp>
      <p:sp>
        <p:nvSpPr>
          <p:cNvPr id="3" name="Rettangolo 2"/>
          <p:cNvSpPr/>
          <p:nvPr/>
        </p:nvSpPr>
        <p:spPr>
          <a:xfrm>
            <a:off x="504000" y="1052736"/>
            <a:ext cx="8640000" cy="2308324"/>
          </a:xfrm>
          <a:prstGeom prst="rect">
            <a:avLst/>
          </a:prstGeom>
        </p:spPr>
        <p:txBody>
          <a:bodyPr>
            <a:spAutoFit/>
          </a:bodyPr>
          <a:lstStyle/>
          <a:p>
            <a:r>
              <a:rPr lang="it-IT" dirty="0"/>
              <a:t>Nella pratica, realizzare scelte inclusive prevede il coordinamento dei tutti i flussi di apprendimento in modo flessibile ed efficace, sollecitare la partecipazione di tutti, scegliere contenuti e forme di insegnamento che stimolino la comprensione delle diversità e i processi di empatia. </a:t>
            </a:r>
          </a:p>
          <a:p>
            <a:r>
              <a:rPr lang="it-IT" dirty="0"/>
              <a:t>L’apprendimento collaborativo deriva da scelte metodologiche precise, da uno stile di insegnamento interattivo e dialogico, da un’applicazione del principio della disciplina basato sul mutuo rispetto piuttosto che sulla semplice censura dei comportamenti inadeguati.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260648"/>
            <a:ext cx="2957861" cy="369332"/>
          </a:xfrm>
          <a:prstGeom prst="rect">
            <a:avLst/>
          </a:prstGeom>
        </p:spPr>
        <p:txBody>
          <a:bodyPr wrap="none">
            <a:spAutoFit/>
          </a:bodyPr>
          <a:lstStyle/>
          <a:p>
            <a:r>
              <a:rPr lang="it-IT" b="1" dirty="0"/>
              <a:t>Sviluppare pratiche inclusive </a:t>
            </a:r>
            <a:endParaRPr lang="it-IT" dirty="0"/>
          </a:p>
        </p:txBody>
      </p:sp>
      <p:sp>
        <p:nvSpPr>
          <p:cNvPr id="3" name="Rettangolo 2"/>
          <p:cNvSpPr/>
          <p:nvPr/>
        </p:nvSpPr>
        <p:spPr>
          <a:xfrm>
            <a:off x="504000" y="1052736"/>
            <a:ext cx="8640000" cy="2862322"/>
          </a:xfrm>
          <a:prstGeom prst="rect">
            <a:avLst/>
          </a:prstGeom>
        </p:spPr>
        <p:txBody>
          <a:bodyPr>
            <a:spAutoFit/>
          </a:bodyPr>
          <a:lstStyle/>
          <a:p>
            <a:r>
              <a:rPr lang="it-IT" dirty="0" smtClean="0"/>
              <a:t>E</a:t>
            </a:r>
            <a:r>
              <a:rPr lang="it-IT" dirty="0"/>
              <a:t>’ evidente che dalle enunciazioni di principio occorre, a cascata, raggiungere tutti i livelli, fino alle convinzioni e alle applicazioni professionali dei singoli. </a:t>
            </a:r>
          </a:p>
          <a:p>
            <a:r>
              <a:rPr lang="it-IT" dirty="0"/>
              <a:t>La mobilitazione di tutte le risorse possibili si coniuga con l’esigenza di utilizzare al meglio le competenze specifiche degli insegnanti, spesso mortificate e misconosciute, lasciando spazio a forme organizzative e didattiche originali e non convenzionali. Potrebbe essere opportuno superare i rigidi confini delle classi, realizzare forme di raggruppamento degli alunni per interesse o per attività, mettere in comune particolari competenze didattiche al di là delle appartenenze di team o di consiglio di classe. </a:t>
            </a:r>
          </a:p>
          <a:p>
            <a:r>
              <a:rPr lang="it-IT" dirty="0"/>
              <a:t>Conoscere tutte le risorse presenti è il primo passo per ottimizzarne l’impiego, con lo scopo di distribuirle equamente secondo le esigenze reali.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260648"/>
            <a:ext cx="2957861" cy="369332"/>
          </a:xfrm>
          <a:prstGeom prst="rect">
            <a:avLst/>
          </a:prstGeom>
        </p:spPr>
        <p:txBody>
          <a:bodyPr wrap="none">
            <a:spAutoFit/>
          </a:bodyPr>
          <a:lstStyle/>
          <a:p>
            <a:r>
              <a:rPr lang="it-IT" b="1" dirty="0"/>
              <a:t>Sviluppare pratiche inclusive </a:t>
            </a:r>
            <a:endParaRPr lang="it-IT" dirty="0"/>
          </a:p>
        </p:txBody>
      </p:sp>
      <p:sp>
        <p:nvSpPr>
          <p:cNvPr id="3" name="Rettangolo 2"/>
          <p:cNvSpPr/>
          <p:nvPr/>
        </p:nvSpPr>
        <p:spPr>
          <a:xfrm>
            <a:off x="504000" y="1052736"/>
            <a:ext cx="8640000" cy="2585323"/>
          </a:xfrm>
          <a:prstGeom prst="rect">
            <a:avLst/>
          </a:prstGeom>
        </p:spPr>
        <p:txBody>
          <a:bodyPr>
            <a:spAutoFit/>
          </a:bodyPr>
          <a:lstStyle/>
          <a:p>
            <a:r>
              <a:rPr lang="it-IT" dirty="0" smtClean="0"/>
              <a:t>Le </a:t>
            </a:r>
            <a:r>
              <a:rPr lang="it-IT" dirty="0"/>
              <a:t>risorse potrebbero essere rinvenute anche fuori dall’ambito strettamente scolastico, nella collaborazione con altre scuole o con il territorio. L’inclusione si realizza se la rete di relazioni intessuta dentro la scuola si estende anche fuori, a comprendere “</a:t>
            </a:r>
            <a:r>
              <a:rPr lang="it-IT" i="1" dirty="0"/>
              <a:t>reti amicali” partecipazione sociale e culturale. </a:t>
            </a:r>
            <a:r>
              <a:rPr lang="it-IT" dirty="0"/>
              <a:t>Tutto questo insieme di processi, per tradursi davvero in pratiche inclusive, richiede una presa di coscienza collettiva e condivisa, che, a partire dal credo pedagogico enunciato nel POF di Istituto e incarnato dal Dirigente Scolastico, “contagi” tutte le componenti scolastiche ed extrascolastiche, </a:t>
            </a:r>
            <a:r>
              <a:rPr lang="it-IT" dirty="0" err="1"/>
              <a:t>affinchè</a:t>
            </a:r>
            <a:r>
              <a:rPr lang="it-IT" dirty="0"/>
              <a:t>, mantenendo chiaro il principio dell’inclusione quale obiettivo prioritario, possano ispirare a questo le scelte quotidiane.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5" name="Rettangolo 4"/>
          <p:cNvSpPr/>
          <p:nvPr/>
        </p:nvSpPr>
        <p:spPr>
          <a:xfrm>
            <a:off x="179512" y="908720"/>
            <a:ext cx="2378023" cy="369332"/>
          </a:xfrm>
          <a:prstGeom prst="rect">
            <a:avLst/>
          </a:prstGeom>
        </p:spPr>
        <p:txBody>
          <a:bodyPr wrap="none">
            <a:spAutoFit/>
          </a:bodyPr>
          <a:lstStyle/>
          <a:p>
            <a:r>
              <a:rPr lang="it-IT" b="1" dirty="0"/>
              <a:t>La classe come gruppo </a:t>
            </a:r>
            <a:endParaRPr lang="it-IT" dirty="0"/>
          </a:p>
        </p:txBody>
      </p:sp>
      <p:sp>
        <p:nvSpPr>
          <p:cNvPr id="6" name="Rettangolo 5"/>
          <p:cNvSpPr/>
          <p:nvPr/>
        </p:nvSpPr>
        <p:spPr>
          <a:xfrm>
            <a:off x="251520" y="1340768"/>
            <a:ext cx="8640000" cy="2862322"/>
          </a:xfrm>
          <a:prstGeom prst="rect">
            <a:avLst/>
          </a:prstGeom>
        </p:spPr>
        <p:txBody>
          <a:bodyPr wrap="square">
            <a:spAutoFit/>
          </a:bodyPr>
          <a:lstStyle/>
          <a:p>
            <a:r>
              <a:rPr lang="it-IT" dirty="0"/>
              <a:t>La classe rappresenta la struttura di base attraverso la quale l’organizzazione scolastica persegue gli </a:t>
            </a:r>
            <a:r>
              <a:rPr lang="it-IT" b="1" dirty="0"/>
              <a:t>obiettivi didattici; non solo, il gruppo classe costituisce l’ambito entro il quale gli studenti manifestano i propri bisogni soggettivi: il bisogno di avere amici, di conquistare prestigio sociale, di scaricare l’</a:t>
            </a:r>
            <a:r>
              <a:rPr lang="it-IT" b="1" dirty="0" err="1"/>
              <a:t>aggressività…</a:t>
            </a:r>
            <a:r>
              <a:rPr lang="it-IT" b="1" dirty="0"/>
              <a:t> (</a:t>
            </a:r>
            <a:r>
              <a:rPr lang="it-IT" b="1" dirty="0" err="1"/>
              <a:t>Carli</a:t>
            </a:r>
            <a:r>
              <a:rPr lang="it-IT" b="1" dirty="0"/>
              <a:t> e Mosca, 1980). </a:t>
            </a:r>
          </a:p>
          <a:p>
            <a:r>
              <a:rPr lang="it-IT" dirty="0"/>
              <a:t>L’aspetto </a:t>
            </a:r>
            <a:r>
              <a:rPr lang="it-IT" b="1" dirty="0"/>
              <a:t>emotivo caratterizza profondamente il processo di socializzazione e se da una parte può rappresentare un’importante leva dei processi motivazionali, dall’altra è spesso considerato dagli insegnanti l’ambito all’interno del quale si manifestano i maggiori problemi di relazione, tra i diversi componenti, tra il gruppo-classe e il gruppo-docente. </a:t>
            </a:r>
          </a:p>
          <a:p>
            <a:r>
              <a:rPr lang="it-IT" dirty="0"/>
              <a:t>Un gruppo classe non è solo un insieme di persone che per un determinato periodo di tempo coesistono nello stesso spazio, accomunate dal compito di imparare</a:t>
            </a:r>
            <a:r>
              <a:rPr lang="it-IT" dirty="0" smtClean="0"/>
              <a:t>.</a:t>
            </a:r>
            <a:endParaRPr lang="it-IT"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5" name="Rettangolo 4"/>
          <p:cNvSpPr/>
          <p:nvPr/>
        </p:nvSpPr>
        <p:spPr>
          <a:xfrm>
            <a:off x="179512" y="908720"/>
            <a:ext cx="2378023" cy="369332"/>
          </a:xfrm>
          <a:prstGeom prst="rect">
            <a:avLst/>
          </a:prstGeom>
        </p:spPr>
        <p:txBody>
          <a:bodyPr wrap="none">
            <a:spAutoFit/>
          </a:bodyPr>
          <a:lstStyle/>
          <a:p>
            <a:r>
              <a:rPr lang="it-IT" b="1" dirty="0"/>
              <a:t>La classe come gruppo </a:t>
            </a:r>
            <a:endParaRPr lang="it-IT" dirty="0"/>
          </a:p>
        </p:txBody>
      </p:sp>
      <p:sp>
        <p:nvSpPr>
          <p:cNvPr id="6" name="Rettangolo 5"/>
          <p:cNvSpPr/>
          <p:nvPr/>
        </p:nvSpPr>
        <p:spPr>
          <a:xfrm>
            <a:off x="251520" y="1340768"/>
            <a:ext cx="8640000" cy="3416320"/>
          </a:xfrm>
          <a:prstGeom prst="rect">
            <a:avLst/>
          </a:prstGeom>
        </p:spPr>
        <p:txBody>
          <a:bodyPr wrap="square">
            <a:spAutoFit/>
          </a:bodyPr>
          <a:lstStyle/>
          <a:p>
            <a:r>
              <a:rPr lang="it-IT" dirty="0" smtClean="0"/>
              <a:t>E</a:t>
            </a:r>
            <a:r>
              <a:rPr lang="it-IT" dirty="0"/>
              <a:t>’ soprattutto un insieme di trame, di relazioni, di emozioni che nascono e si modificano nel tempo e che coinvolgono alunni ed insegnanti. La classe può riuscire ad assorbire le criticità del singolo oppure può farle deflagrare, come ben sanno gli insegnanti. </a:t>
            </a:r>
          </a:p>
          <a:p>
            <a:r>
              <a:rPr lang="it-IT" dirty="0"/>
              <a:t>La composizione delle classi, ove trovano posto alunni molto eterogenei accomunati da una comune condizione anagrafica, rispecchia esattamente la situazione che i neurologi ci indicano come massimamente efficace a stimolare le relazioni sociali: </a:t>
            </a:r>
            <a:r>
              <a:rPr lang="it-IT" i="1" dirty="0"/>
              <a:t>eterogeneità in condizioni di vicinanza anagrafica (Gomez </a:t>
            </a:r>
            <a:r>
              <a:rPr lang="it-IT" i="1" dirty="0" err="1"/>
              <a:t>Paloma</a:t>
            </a:r>
            <a:r>
              <a:rPr lang="it-IT" i="1" dirty="0"/>
              <a:t>, 2009). </a:t>
            </a:r>
          </a:p>
          <a:p>
            <a:r>
              <a:rPr lang="it-IT" dirty="0"/>
              <a:t>La classe è un complesso </a:t>
            </a:r>
            <a:r>
              <a:rPr lang="it-IT" b="1" dirty="0"/>
              <a:t>sistema, del quale a pieno titolo gli insegnanti sono componenti, tanto è vero che le dinamiche di classe variano a seconda del tipo di insegnante che ne fa parte in quel momento. </a:t>
            </a:r>
          </a:p>
          <a:p>
            <a:r>
              <a:rPr lang="it-IT" dirty="0"/>
              <a:t>Perché una classe diventi davvero “gruppo”, sono necessarie attenzioni rivolte sia ai singoli che la compongono, sia all’insieme delle relazioni che fra di essi si dipanano.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548680"/>
            <a:ext cx="2666499" cy="369332"/>
          </a:xfrm>
          <a:prstGeom prst="rect">
            <a:avLst/>
          </a:prstGeom>
        </p:spPr>
        <p:txBody>
          <a:bodyPr wrap="none">
            <a:spAutoFit/>
          </a:bodyPr>
          <a:lstStyle/>
          <a:p>
            <a:r>
              <a:rPr lang="it-IT" b="1" dirty="0"/>
              <a:t>Il valore dell’eterogeneità </a:t>
            </a:r>
            <a:endParaRPr lang="it-IT" dirty="0"/>
          </a:p>
        </p:txBody>
      </p:sp>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4" name="Rettangolo 3"/>
          <p:cNvSpPr/>
          <p:nvPr/>
        </p:nvSpPr>
        <p:spPr>
          <a:xfrm>
            <a:off x="504000" y="1052736"/>
            <a:ext cx="8640000" cy="2862322"/>
          </a:xfrm>
          <a:prstGeom prst="rect">
            <a:avLst/>
          </a:prstGeom>
        </p:spPr>
        <p:txBody>
          <a:bodyPr wrap="square">
            <a:spAutoFit/>
          </a:bodyPr>
          <a:lstStyle/>
          <a:p>
            <a:r>
              <a:rPr lang="it-IT" dirty="0"/>
              <a:t>Sono presenti in classe alunni provenienti da diversi ceti sociali, culturali, etnici, religiosi. Un contributo utile a far luce sul valore di tale eterogeneità ci viene da Gardner (2006) e dalla sua teoria delle </a:t>
            </a:r>
            <a:r>
              <a:rPr lang="it-IT" b="1" dirty="0"/>
              <a:t>intelligenze multiple, secondo la quale le diverse predisposizioni personali possono tradursi in un diverso modo di affrontare le questioni, comprese quelle </a:t>
            </a:r>
            <a:r>
              <a:rPr lang="it-IT" dirty="0"/>
              <a:t>scolastiche. Si tratta dunque di trovare la giusta sintonia tra insegnante e allievo: il primo è caratterizzato da un proprio profilo cognitivo, si esprime e si relaziona in base ad un proprio stile, originato anche dagli studi compiuti e dal proprio ambiente socio-familiare. Anche lo studente ha preferenze linguistiche, cognitive e culturali, e la presenza sempre più rilevante di </a:t>
            </a:r>
            <a:r>
              <a:rPr lang="it-IT" i="1" dirty="0"/>
              <a:t>diversità a scuola moltiplica queste variabili, interrogando gli insegnanti in modo sempre più cogente.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548680"/>
            <a:ext cx="2666499" cy="369332"/>
          </a:xfrm>
          <a:prstGeom prst="rect">
            <a:avLst/>
          </a:prstGeom>
        </p:spPr>
        <p:txBody>
          <a:bodyPr wrap="none">
            <a:spAutoFit/>
          </a:bodyPr>
          <a:lstStyle/>
          <a:p>
            <a:r>
              <a:rPr lang="it-IT" b="1" dirty="0"/>
              <a:t>Il valore dell’eterogeneità </a:t>
            </a:r>
            <a:endParaRPr lang="it-IT" dirty="0"/>
          </a:p>
        </p:txBody>
      </p:sp>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4" name="Rettangolo 3"/>
          <p:cNvSpPr/>
          <p:nvPr/>
        </p:nvSpPr>
        <p:spPr>
          <a:xfrm>
            <a:off x="504000" y="1052736"/>
            <a:ext cx="8640000" cy="2585323"/>
          </a:xfrm>
          <a:prstGeom prst="rect">
            <a:avLst/>
          </a:prstGeom>
        </p:spPr>
        <p:txBody>
          <a:bodyPr wrap="square">
            <a:spAutoFit/>
          </a:bodyPr>
          <a:lstStyle/>
          <a:p>
            <a:r>
              <a:rPr lang="it-IT" dirty="0" smtClean="0"/>
              <a:t>Diversi </a:t>
            </a:r>
            <a:r>
              <a:rPr lang="it-IT" dirty="0"/>
              <a:t>modi di apprendere, diversi apporti alla conoscenza comune, possono utilmente essere confrontati ed integrati. La diversità in classe è stimolante e motivante, può diventare una straordinaria risorsa per l’evoluzione della conoscenza. </a:t>
            </a:r>
          </a:p>
          <a:p>
            <a:r>
              <a:rPr lang="it-IT" dirty="0"/>
              <a:t>Infatti, in condizioni di </a:t>
            </a:r>
            <a:r>
              <a:rPr lang="it-IT" i="1" dirty="0"/>
              <a:t>apprendimento collaborativo, le conoscenze veicolate dai componenti del gruppo permettono all’individuo di superare le incertezze attingendo ai propri dati culturali e mettendoli a disposizione del gruppo, costruendo così una conoscenza comune e più articolata. Nel contempo, la conoscenza assume anche un valore sociale: i processi di socializzazione sono inscindibili dai processi di apprendimento e lo rendono significativo. </a:t>
            </a:r>
            <a:endParaRPr lang="it-IT"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5" name="Rettangolo 4"/>
          <p:cNvSpPr/>
          <p:nvPr/>
        </p:nvSpPr>
        <p:spPr>
          <a:xfrm>
            <a:off x="251520" y="548680"/>
            <a:ext cx="4418967" cy="369332"/>
          </a:xfrm>
          <a:prstGeom prst="rect">
            <a:avLst/>
          </a:prstGeom>
        </p:spPr>
        <p:txBody>
          <a:bodyPr wrap="none">
            <a:spAutoFit/>
          </a:bodyPr>
          <a:lstStyle/>
          <a:p>
            <a:r>
              <a:rPr lang="it-IT" b="1" dirty="0"/>
              <a:t>Le funzioni esplicite ed implicite della classe </a:t>
            </a:r>
            <a:endParaRPr lang="it-IT" dirty="0"/>
          </a:p>
        </p:txBody>
      </p:sp>
      <p:sp>
        <p:nvSpPr>
          <p:cNvPr id="6" name="Rettangolo 5"/>
          <p:cNvSpPr/>
          <p:nvPr/>
        </p:nvSpPr>
        <p:spPr>
          <a:xfrm>
            <a:off x="252000" y="908720"/>
            <a:ext cx="8640000" cy="3693319"/>
          </a:xfrm>
          <a:prstGeom prst="rect">
            <a:avLst/>
          </a:prstGeom>
        </p:spPr>
        <p:txBody>
          <a:bodyPr wrap="square">
            <a:spAutoFit/>
          </a:bodyPr>
          <a:lstStyle/>
          <a:p>
            <a:r>
              <a:rPr lang="it-IT" dirty="0"/>
              <a:t>Ogni gruppo classe possiede una sua specificità, che nasce dall’”alchimia” che si determina in relazione all’età evolutiva dei componenti, alle loro caratteristiche soggettive, al flusso dinamico di elementi impliciti ed espliciti che si viene a creare. </a:t>
            </a:r>
          </a:p>
          <a:p>
            <a:r>
              <a:rPr lang="it-IT" dirty="0"/>
              <a:t>Infatti la classe può essere considerato </a:t>
            </a:r>
            <a:r>
              <a:rPr lang="it-IT" b="1" dirty="0"/>
              <a:t>gruppo di socializzazione secondario, in quanto non legato alla soddisfazione dei bisogni primari, ma da un certo punto di vista anche gruppo primario, in continuità col gruppo familiare, fondante dell’esperienza emotiva della persona e della sua maturazione psicologica e sociale (</a:t>
            </a:r>
            <a:r>
              <a:rPr lang="it-IT" b="1" dirty="0" err="1"/>
              <a:t>Venza</a:t>
            </a:r>
            <a:r>
              <a:rPr lang="it-IT" b="1" dirty="0"/>
              <a:t> </a:t>
            </a:r>
            <a:r>
              <a:rPr lang="it-IT" b="1" dirty="0" err="1"/>
              <a:t>et</a:t>
            </a:r>
            <a:r>
              <a:rPr lang="it-IT" b="1" dirty="0"/>
              <a:t> al. 2006). </a:t>
            </a:r>
          </a:p>
          <a:p>
            <a:r>
              <a:rPr lang="it-IT" dirty="0"/>
              <a:t>Accanto alla funzione “dichiarata” della classe, ovvero il raggiungimento di determinati obiettivi di apprendimento, ne esiste un’altra implicita, legata ai bisogni di conquista dell’identità sociale, di sostegno e sicurezza, di appartenenza e riconoscimento (</a:t>
            </a:r>
            <a:r>
              <a:rPr lang="it-IT" dirty="0" err="1"/>
              <a:t>Donarelli</a:t>
            </a:r>
            <a:r>
              <a:rPr lang="it-IT" dirty="0"/>
              <a:t> </a:t>
            </a:r>
            <a:r>
              <a:rPr lang="it-IT" dirty="0" err="1"/>
              <a:t>et</a:t>
            </a:r>
            <a:r>
              <a:rPr lang="it-IT" dirty="0"/>
              <a:t> al. 2002). Tali processi, in quanto costituitivi del </a:t>
            </a:r>
            <a:r>
              <a:rPr lang="it-IT" b="1" i="1" dirty="0"/>
              <a:t>contesto di apprendimento, se capaci di sostenere l’autostima e l’identità, sono in grado di potenziare anche i processi di apprendimento; viceversa possono costituire un rilevante ostacolo. </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1828800" y="44624"/>
            <a:ext cx="5486400" cy="3057525"/>
          </a:xfrm>
          <a:prstGeom prst="rect">
            <a:avLst/>
          </a:prstGeom>
          <a:noFill/>
          <a:ln w="9525">
            <a:noFill/>
            <a:miter lim="800000"/>
            <a:headEnd/>
            <a:tailEnd/>
          </a:ln>
        </p:spPr>
      </p:pic>
      <p:sp>
        <p:nvSpPr>
          <p:cNvPr id="5" name="Rettangolo 4"/>
          <p:cNvSpPr/>
          <p:nvPr/>
        </p:nvSpPr>
        <p:spPr>
          <a:xfrm>
            <a:off x="251520" y="3140968"/>
            <a:ext cx="8640000" cy="3816429"/>
          </a:xfrm>
          <a:prstGeom prst="rect">
            <a:avLst/>
          </a:prstGeom>
        </p:spPr>
        <p:txBody>
          <a:bodyPr wrap="square">
            <a:spAutoFit/>
          </a:bodyPr>
          <a:lstStyle/>
          <a:p>
            <a:pPr algn="just"/>
            <a:r>
              <a:rPr lang="it-IT" sz="2200" dirty="0" smtClean="0"/>
              <a:t>La crescita degli iscritti stranieri nei diversi ordini e gradi di scuola (Tab. 1.2), è stata particolarmente rilevante nelle scuole secondarie di secondo grado, che hanno visto sestuplicarsi le presenze nel periodo considerato dovuto sia all’aumento delle seconde generazioni all’interno del sistema di istruzione italiano, sia dal continuo arrivo di adolescenti per ricongiungimento familiare, mentre nella scuola dell’infanzia e nella scuola primaria l’incremento è avvenuto con ritmi simili a quelli dell’intera popolazione scolastica straniera. Un’attenzione particolare è da porre alla scuola secondaria di primo grado che ha visto aumentare in maniera costante la presenza degli alunni </a:t>
            </a:r>
            <a:r>
              <a:rPr lang="it-IT" sz="2200" dirty="0" err="1" smtClean="0"/>
              <a:t>cni</a:t>
            </a:r>
            <a:r>
              <a:rPr lang="it-IT" sz="2200" dirty="0" smtClean="0"/>
              <a:t> fino all’</a:t>
            </a:r>
            <a:r>
              <a:rPr lang="it-IT" sz="2200" dirty="0" err="1" smtClean="0"/>
              <a:t>a.s.</a:t>
            </a:r>
            <a:r>
              <a:rPr lang="it-IT" sz="2200" dirty="0" smtClean="0"/>
              <a:t> 2013/14, registrando invece una lieve ma significativa diminuzione nell’</a:t>
            </a:r>
            <a:r>
              <a:rPr lang="it-IT" sz="2200" dirty="0" err="1" smtClean="0"/>
              <a:t>a.s.</a:t>
            </a:r>
            <a:r>
              <a:rPr lang="it-IT" sz="2200" dirty="0" smtClean="0"/>
              <a:t> 2014/15.</a:t>
            </a:r>
            <a:endParaRPr lang="it-IT" sz="22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7" name="Rettangolo 6"/>
          <p:cNvSpPr/>
          <p:nvPr/>
        </p:nvSpPr>
        <p:spPr>
          <a:xfrm>
            <a:off x="251520" y="548680"/>
            <a:ext cx="2822696" cy="369332"/>
          </a:xfrm>
          <a:prstGeom prst="rect">
            <a:avLst/>
          </a:prstGeom>
        </p:spPr>
        <p:txBody>
          <a:bodyPr wrap="none">
            <a:spAutoFit/>
          </a:bodyPr>
          <a:lstStyle/>
          <a:p>
            <a:r>
              <a:rPr lang="it-IT" b="1" dirty="0"/>
              <a:t>Costruire la classe inclusiva </a:t>
            </a:r>
            <a:endParaRPr lang="it-IT" dirty="0"/>
          </a:p>
        </p:txBody>
      </p:sp>
      <p:sp>
        <p:nvSpPr>
          <p:cNvPr id="8" name="Rettangolo 7"/>
          <p:cNvSpPr/>
          <p:nvPr/>
        </p:nvSpPr>
        <p:spPr>
          <a:xfrm>
            <a:off x="395536" y="1502688"/>
            <a:ext cx="8640000" cy="5355312"/>
          </a:xfrm>
          <a:prstGeom prst="rect">
            <a:avLst/>
          </a:prstGeom>
        </p:spPr>
        <p:txBody>
          <a:bodyPr>
            <a:spAutoFit/>
          </a:bodyPr>
          <a:lstStyle/>
          <a:p>
            <a:r>
              <a:rPr lang="it-IT" dirty="0"/>
              <a:t>Il ruolo fondamentale che la classe riveste nella crescita della persona, nel suo sviluppo, nelle sue capacità di affrontare i problemi e le difficoltà, fino ad alimentare un senso di auto-efficacia in grado di orientare l’individuo nei cicli di vita a venire, impone all’insegnante un’ attenta e responsabile gestione. </a:t>
            </a:r>
          </a:p>
          <a:p>
            <a:r>
              <a:rPr lang="it-IT" dirty="0"/>
              <a:t>La costruzione della classe come gruppo diviene quindi a pieno titolo una delle priorità del lavoro dell’insegnante, nella misura in cui una classe con queste caratteristiche può essere considerata un </a:t>
            </a:r>
            <a:r>
              <a:rPr lang="it-IT" b="1" dirty="0"/>
              <a:t>facilitatore di apprendimento. </a:t>
            </a:r>
          </a:p>
          <a:p>
            <a:r>
              <a:rPr lang="it-IT" dirty="0"/>
              <a:t>La piena partecipazione degli alunni con bisogni educativi speciali alla vita della classe implica per l’insegnante una serie di scelte atte </a:t>
            </a:r>
            <a:r>
              <a:rPr lang="it-IT" b="1" dirty="0"/>
              <a:t>costruire una classe inclusiva. Le </a:t>
            </a:r>
            <a:r>
              <a:rPr lang="it-IT" b="1" i="1" dirty="0"/>
              <a:t>Linee Guida per l’integrazione della disabilità indicano tre direzioni di lavoro: </a:t>
            </a:r>
            <a:endParaRPr lang="it-IT"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7" name="Rettangolo 6"/>
          <p:cNvSpPr/>
          <p:nvPr/>
        </p:nvSpPr>
        <p:spPr>
          <a:xfrm>
            <a:off x="251520" y="548680"/>
            <a:ext cx="2822696" cy="369332"/>
          </a:xfrm>
          <a:prstGeom prst="rect">
            <a:avLst/>
          </a:prstGeom>
        </p:spPr>
        <p:txBody>
          <a:bodyPr wrap="none">
            <a:spAutoFit/>
          </a:bodyPr>
          <a:lstStyle/>
          <a:p>
            <a:r>
              <a:rPr lang="it-IT" b="1" dirty="0"/>
              <a:t>Costruire la classe inclusiva </a:t>
            </a:r>
            <a:endParaRPr lang="it-IT" dirty="0"/>
          </a:p>
        </p:txBody>
      </p:sp>
      <p:sp>
        <p:nvSpPr>
          <p:cNvPr id="5" name="Rettangolo 4"/>
          <p:cNvSpPr/>
          <p:nvPr/>
        </p:nvSpPr>
        <p:spPr>
          <a:xfrm>
            <a:off x="251520" y="1556792"/>
            <a:ext cx="8640000" cy="2585323"/>
          </a:xfrm>
          <a:prstGeom prst="rect">
            <a:avLst/>
          </a:prstGeom>
        </p:spPr>
        <p:txBody>
          <a:bodyPr>
            <a:spAutoFit/>
          </a:bodyPr>
          <a:lstStyle/>
          <a:p>
            <a:endParaRPr lang="it-IT" dirty="0"/>
          </a:p>
          <a:p>
            <a:pPr marL="342900" indent="-342900">
              <a:buAutoNum type="arabicPeriod"/>
            </a:pPr>
            <a:r>
              <a:rPr lang="it-IT" b="1" dirty="0" smtClean="0"/>
              <a:t>Il </a:t>
            </a:r>
            <a:r>
              <a:rPr lang="it-IT" b="1" dirty="0"/>
              <a:t>clima della classe</a:t>
            </a:r>
            <a:r>
              <a:rPr lang="it-IT" b="1" i="1" dirty="0"/>
              <a:t>: </a:t>
            </a:r>
            <a:r>
              <a:rPr lang="it-IT" dirty="0"/>
              <a:t>gli insegnanti devono assumere comportamenti non discriminatori, essere attenti ai bisogni di ciascuno, accettare le diversità e valorizzarle come arricchimento per tutta la classe, favorire la strutturazione del senso di appartenenza, costruire relazioni socio-affettive positive (p. 17). E’ appena il caso di osservare come colui che agli occhi dell’insegnante appare come “scolasticamente inadeguato” fatalmente lo risulta anche agli occhi dei compagni, con tutto ciò che ne può derivare in termini di stigmatizzazione. </a:t>
            </a:r>
          </a:p>
          <a:p>
            <a:pPr marL="342900" indent="-342900">
              <a:buAutoNum type="arabicPeriod"/>
            </a:pPr>
            <a:endParaRPr lang="it-IT"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7" name="Rettangolo 6"/>
          <p:cNvSpPr/>
          <p:nvPr/>
        </p:nvSpPr>
        <p:spPr>
          <a:xfrm>
            <a:off x="251520" y="548680"/>
            <a:ext cx="2822696" cy="369332"/>
          </a:xfrm>
          <a:prstGeom prst="rect">
            <a:avLst/>
          </a:prstGeom>
        </p:spPr>
        <p:txBody>
          <a:bodyPr wrap="none">
            <a:spAutoFit/>
          </a:bodyPr>
          <a:lstStyle/>
          <a:p>
            <a:r>
              <a:rPr lang="it-IT" b="1" dirty="0"/>
              <a:t>Costruire la classe inclusiva </a:t>
            </a:r>
            <a:endParaRPr lang="it-IT" dirty="0"/>
          </a:p>
        </p:txBody>
      </p:sp>
      <p:sp>
        <p:nvSpPr>
          <p:cNvPr id="5" name="Rettangolo 4"/>
          <p:cNvSpPr/>
          <p:nvPr/>
        </p:nvSpPr>
        <p:spPr>
          <a:xfrm>
            <a:off x="179512" y="1340768"/>
            <a:ext cx="8640000" cy="2862322"/>
          </a:xfrm>
          <a:prstGeom prst="rect">
            <a:avLst/>
          </a:prstGeom>
        </p:spPr>
        <p:txBody>
          <a:bodyPr>
            <a:spAutoFit/>
          </a:bodyPr>
          <a:lstStyle/>
          <a:p>
            <a:endParaRPr lang="it-IT" dirty="0"/>
          </a:p>
          <a:p>
            <a:endParaRPr lang="it-IT" dirty="0"/>
          </a:p>
          <a:p>
            <a:r>
              <a:rPr lang="it-IT" dirty="0"/>
              <a:t>2. </a:t>
            </a:r>
            <a:r>
              <a:rPr lang="it-IT" b="1" dirty="0"/>
              <a:t>Le strategie didattiche e gli strumenti: </a:t>
            </a:r>
            <a:r>
              <a:rPr lang="it-IT" dirty="0"/>
              <a:t>la progettualità didattica orientata all’inclusione comporta l’adozione di strategie e metodologie favorenti, quali l’apprendimento cooperativo, il lavoro di gruppo e/o a coppie, il tutoring, l’apprendimento per scoperta, la suddivisione del tempo in tempi, l’utilizzo di mediatori didattici, di attrezzature ed ausili informatici, di software e sussidi specifici (pag. 18). Vengono qui indicate come elettive alcune metodologie didattiche che chiamano in causa proprio il ruolo della classe come strumento mediatore e facilitatore di apprendimento. </a:t>
            </a:r>
          </a:p>
          <a:p>
            <a:endParaRPr lang="it-IT"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7" name="Rettangolo 6"/>
          <p:cNvSpPr/>
          <p:nvPr/>
        </p:nvSpPr>
        <p:spPr>
          <a:xfrm>
            <a:off x="251520" y="548680"/>
            <a:ext cx="2822696" cy="369332"/>
          </a:xfrm>
          <a:prstGeom prst="rect">
            <a:avLst/>
          </a:prstGeom>
        </p:spPr>
        <p:txBody>
          <a:bodyPr wrap="none">
            <a:spAutoFit/>
          </a:bodyPr>
          <a:lstStyle/>
          <a:p>
            <a:r>
              <a:rPr lang="it-IT" b="1" dirty="0"/>
              <a:t>Costruire la classe inclusiva </a:t>
            </a:r>
            <a:endParaRPr lang="it-IT" dirty="0"/>
          </a:p>
        </p:txBody>
      </p:sp>
      <p:sp>
        <p:nvSpPr>
          <p:cNvPr id="5" name="Rettangolo 4"/>
          <p:cNvSpPr/>
          <p:nvPr/>
        </p:nvSpPr>
        <p:spPr>
          <a:xfrm>
            <a:off x="251520" y="1412776"/>
            <a:ext cx="8640000" cy="2585323"/>
          </a:xfrm>
          <a:prstGeom prst="rect">
            <a:avLst/>
          </a:prstGeom>
        </p:spPr>
        <p:txBody>
          <a:bodyPr>
            <a:spAutoFit/>
          </a:bodyPr>
          <a:lstStyle/>
          <a:p>
            <a:r>
              <a:rPr lang="it-IT" b="1" dirty="0" smtClean="0"/>
              <a:t>3</a:t>
            </a:r>
            <a:r>
              <a:rPr lang="it-IT" b="1" dirty="0"/>
              <a:t>. L’apprendimento-insegnamento: </a:t>
            </a:r>
            <a:r>
              <a:rPr lang="it-IT" dirty="0"/>
              <a:t>un sistema inclusivo considera l’alunno protagonista dell’apprendimento qualsiasi siano le sue capacità e i suoi limiti. Va favorita, pertanto, la costruzione attiva della conoscenza, rispettando i ritmi e gli stili di apprendimento e assecondando i meccanismi di autoregolazione. Si suggerisce il ricorso alla metodologia dell’apprendimento cooperativo. Non è possibile disgiungere la metodologia di insegnamento dal rapporto con la classe; a questo riguardo una scelta di campo si impone: l’intento di costruire una classe inclusiva porta con sé la decisione di privilegiare metodologie didattiche attive piuttosto che trasmissive, di apprendimento cooperativo piuttosto che frontale.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6" name="Rettangolo 5"/>
          <p:cNvSpPr/>
          <p:nvPr/>
        </p:nvSpPr>
        <p:spPr>
          <a:xfrm>
            <a:off x="251520" y="548680"/>
            <a:ext cx="3987758" cy="369332"/>
          </a:xfrm>
          <a:prstGeom prst="rect">
            <a:avLst/>
          </a:prstGeom>
        </p:spPr>
        <p:txBody>
          <a:bodyPr wrap="none">
            <a:spAutoFit/>
          </a:bodyPr>
          <a:lstStyle/>
          <a:p>
            <a:r>
              <a:rPr lang="it-IT" b="1" dirty="0"/>
              <a:t>Il lavoro di gruppo e il tutoring in classe </a:t>
            </a:r>
            <a:endParaRPr lang="it-IT" dirty="0"/>
          </a:p>
        </p:txBody>
      </p:sp>
      <p:sp>
        <p:nvSpPr>
          <p:cNvPr id="8" name="Rettangolo 7"/>
          <p:cNvSpPr/>
          <p:nvPr/>
        </p:nvSpPr>
        <p:spPr>
          <a:xfrm>
            <a:off x="252000" y="1052736"/>
            <a:ext cx="8640000" cy="2585323"/>
          </a:xfrm>
          <a:prstGeom prst="rect">
            <a:avLst/>
          </a:prstGeom>
        </p:spPr>
        <p:txBody>
          <a:bodyPr wrap="square">
            <a:spAutoFit/>
          </a:bodyPr>
          <a:lstStyle/>
          <a:p>
            <a:r>
              <a:rPr lang="it-IT" dirty="0"/>
              <a:t>La classe può funzionare come </a:t>
            </a:r>
            <a:r>
              <a:rPr lang="it-IT" i="1" dirty="0"/>
              <a:t>gruppo di lavoro, in base a specifici obiettivi, con un’efficace definizione dei ruoli, una funzionale divisione dei compiti, una progettualità organizzativa capace di integrare ruoli e compiti. In tutto questo processo è fondamentale il compito del docente, chiamato a far acquisire ai membri del gruppo la consapevolezza che l’assunzione di compiti implica una responsabilità, individuale e ancor più collettiva. </a:t>
            </a:r>
          </a:p>
          <a:p>
            <a:r>
              <a:rPr lang="it-IT" dirty="0"/>
              <a:t>La qualità del lavoro di gruppo in classe dipende strettamente dalla qualità delle relazioni che intercorrono tra i componenti, frutto della mediazione tra le differenze che caratterizzano i singoli individui e della gestione degli aspetti problematici e conflittuali che fisiologicamente possono presentarsi. </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6" name="Rettangolo 5"/>
          <p:cNvSpPr/>
          <p:nvPr/>
        </p:nvSpPr>
        <p:spPr>
          <a:xfrm>
            <a:off x="251520" y="548680"/>
            <a:ext cx="3987758" cy="369332"/>
          </a:xfrm>
          <a:prstGeom prst="rect">
            <a:avLst/>
          </a:prstGeom>
        </p:spPr>
        <p:txBody>
          <a:bodyPr wrap="none">
            <a:spAutoFit/>
          </a:bodyPr>
          <a:lstStyle/>
          <a:p>
            <a:r>
              <a:rPr lang="it-IT" b="1" dirty="0"/>
              <a:t>Il lavoro di gruppo e il tutoring in classe </a:t>
            </a:r>
            <a:endParaRPr lang="it-IT" dirty="0"/>
          </a:p>
        </p:txBody>
      </p:sp>
      <p:sp>
        <p:nvSpPr>
          <p:cNvPr id="8" name="Rettangolo 7"/>
          <p:cNvSpPr/>
          <p:nvPr/>
        </p:nvSpPr>
        <p:spPr>
          <a:xfrm>
            <a:off x="252000" y="1052736"/>
            <a:ext cx="8640000" cy="2585323"/>
          </a:xfrm>
          <a:prstGeom prst="rect">
            <a:avLst/>
          </a:prstGeom>
        </p:spPr>
        <p:txBody>
          <a:bodyPr wrap="square">
            <a:spAutoFit/>
          </a:bodyPr>
          <a:lstStyle/>
          <a:p>
            <a:r>
              <a:rPr lang="it-IT" dirty="0" smtClean="0"/>
              <a:t>A questo riguardo la professionalità del docente può essere determinante nel favorire lo sviluppo delle abilità sociali degli alunni; indispensabile lavorare sul tema della </a:t>
            </a:r>
            <a:r>
              <a:rPr lang="it-IT" b="1" dirty="0" smtClean="0"/>
              <a:t>fiducia, con lo scopo di creare relazioni positive di reciprocità tra i componenti, sostenere l’autostima di ciascuno, guidare i processi di mediazione e di condivisione dei risultati raggiunti. </a:t>
            </a:r>
          </a:p>
          <a:p>
            <a:r>
              <a:rPr lang="it-IT" dirty="0" smtClean="0"/>
              <a:t>Il docente riveste, ancora una volta, un ruolo di mediatore, facilitatore, stimolo e potenziamento dei processi di integrazione, collaborazione, negoziazione e condivisione. </a:t>
            </a:r>
          </a:p>
          <a:p>
            <a:r>
              <a:rPr lang="it-IT" dirty="0" smtClean="0"/>
              <a:t>La scelta di metodologie quali </a:t>
            </a:r>
            <a:r>
              <a:rPr lang="it-IT" b="1" dirty="0" smtClean="0"/>
              <a:t>l’apprendimento cooperativo, insieme al ricorso a metodologie attive e socializzanti nella conduzione dell’azione didattica, va nella direzione indicata da una didattica innovativa ed inclusiva.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995936" y="260648"/>
            <a:ext cx="2281074" cy="369332"/>
          </a:xfrm>
          <a:prstGeom prst="rect">
            <a:avLst/>
          </a:prstGeom>
        </p:spPr>
        <p:txBody>
          <a:bodyPr wrap="none">
            <a:spAutoFit/>
          </a:bodyPr>
          <a:lstStyle/>
          <a:p>
            <a:r>
              <a:rPr lang="it-IT" b="1" dirty="0"/>
              <a:t>LA CLASSE INCLUSIVA </a:t>
            </a:r>
            <a:endParaRPr lang="it-IT" dirty="0"/>
          </a:p>
        </p:txBody>
      </p:sp>
      <p:sp>
        <p:nvSpPr>
          <p:cNvPr id="6" name="Rettangolo 5"/>
          <p:cNvSpPr/>
          <p:nvPr/>
        </p:nvSpPr>
        <p:spPr>
          <a:xfrm>
            <a:off x="251520" y="548680"/>
            <a:ext cx="3987758" cy="369332"/>
          </a:xfrm>
          <a:prstGeom prst="rect">
            <a:avLst/>
          </a:prstGeom>
        </p:spPr>
        <p:txBody>
          <a:bodyPr wrap="none">
            <a:spAutoFit/>
          </a:bodyPr>
          <a:lstStyle/>
          <a:p>
            <a:r>
              <a:rPr lang="it-IT" b="1" dirty="0"/>
              <a:t>Il lavoro di gruppo e il tutoring in classe </a:t>
            </a:r>
            <a:endParaRPr lang="it-IT" dirty="0"/>
          </a:p>
        </p:txBody>
      </p:sp>
      <p:sp>
        <p:nvSpPr>
          <p:cNvPr id="8" name="Rettangolo 7"/>
          <p:cNvSpPr/>
          <p:nvPr/>
        </p:nvSpPr>
        <p:spPr>
          <a:xfrm>
            <a:off x="252000" y="1052736"/>
            <a:ext cx="8640000" cy="3416320"/>
          </a:xfrm>
          <a:prstGeom prst="rect">
            <a:avLst/>
          </a:prstGeom>
        </p:spPr>
        <p:txBody>
          <a:bodyPr wrap="square">
            <a:spAutoFit/>
          </a:bodyPr>
          <a:lstStyle/>
          <a:p>
            <a:r>
              <a:rPr lang="it-IT" dirty="0" smtClean="0"/>
              <a:t>Tali scelte metodologiche stimolano processi di </a:t>
            </a:r>
            <a:r>
              <a:rPr lang="it-IT" b="1" dirty="0" smtClean="0"/>
              <a:t>mediazione tra pari, che facilitano l’apprendimento nella misura in cui fanno leva sui naturali fenomeni di apprendimento per imitazione: le ricerche scientifiche ci dimostrano come l’imitazione agisca nel modo più efficace quando si esplica tra due soggetti vicini per età, in quanto si attivano i processi di emulazione e di riconoscimento reciproco. </a:t>
            </a:r>
          </a:p>
          <a:p>
            <a:r>
              <a:rPr lang="it-IT" dirty="0" smtClean="0"/>
              <a:t>Su questo assunto si basa l’efficacia del </a:t>
            </a:r>
            <a:r>
              <a:rPr lang="it-IT" b="1" dirty="0" smtClean="0"/>
              <a:t>tutoring, ovvero del mutuo aiuto tra alunni. Il tutoring è stimolo dal punto di vista cognitivo, ha valenza educativa e socializzante, permette all’insegnante di allentare la necessità di una cura educativa individuale dei singoli alunni nella misura in cui questi si prendono cura reciprocamente l’uno dell’altro. </a:t>
            </a:r>
          </a:p>
          <a:p>
            <a:r>
              <a:rPr lang="it-IT" dirty="0" smtClean="0"/>
              <a:t>Inoltre il tutoring permette di sviluppare l’empatia e le capacità di mediazione sociale, in questo senso promuove la crescita dei singoli e quella complessiva dell’intero gruppo classe. </a:t>
            </a:r>
            <a:endParaRPr lang="it-IT"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5" name="Rettangolo 4"/>
          <p:cNvSpPr/>
          <p:nvPr/>
        </p:nvSpPr>
        <p:spPr>
          <a:xfrm>
            <a:off x="179512" y="836712"/>
            <a:ext cx="3319114" cy="369332"/>
          </a:xfrm>
          <a:prstGeom prst="rect">
            <a:avLst/>
          </a:prstGeom>
        </p:spPr>
        <p:txBody>
          <a:bodyPr wrap="none">
            <a:spAutoFit/>
          </a:bodyPr>
          <a:lstStyle/>
          <a:p>
            <a:r>
              <a:rPr lang="it-IT" b="1" dirty="0"/>
              <a:t>Individualizzare e personalizzare </a:t>
            </a:r>
            <a:endParaRPr lang="it-IT" dirty="0"/>
          </a:p>
        </p:txBody>
      </p:sp>
      <p:sp>
        <p:nvSpPr>
          <p:cNvPr id="6" name="Rettangolo 5"/>
          <p:cNvSpPr/>
          <p:nvPr/>
        </p:nvSpPr>
        <p:spPr>
          <a:xfrm>
            <a:off x="323528" y="1340768"/>
            <a:ext cx="8640000" cy="4247317"/>
          </a:xfrm>
          <a:prstGeom prst="rect">
            <a:avLst/>
          </a:prstGeom>
        </p:spPr>
        <p:txBody>
          <a:bodyPr>
            <a:spAutoFit/>
          </a:bodyPr>
          <a:lstStyle/>
          <a:p>
            <a:r>
              <a:rPr lang="it-IT" dirty="0"/>
              <a:t>Personalizzazione ed individualizzazione sono concetti sempre più richiamati a livello normativo. Spesso i confini semantici di questi concetti non sono del tutto distinti, per quanto in ambito pedagogico facciano riferimento a significati diversi: </a:t>
            </a:r>
            <a:endParaRPr lang="it-IT" dirty="0" smtClean="0"/>
          </a:p>
          <a:p>
            <a:endParaRPr lang="it-IT" dirty="0"/>
          </a:p>
          <a:p>
            <a:pPr>
              <a:buFont typeface="Arial" pitchFamily="34" charset="0"/>
              <a:buChar char="•"/>
            </a:pPr>
            <a:r>
              <a:rPr lang="it-IT" b="1" dirty="0"/>
              <a:t>L’individualizzazione </a:t>
            </a:r>
            <a:r>
              <a:rPr lang="it-IT" dirty="0"/>
              <a:t>si riferisce alle strategie didattiche che mirano ad assicurare a tutti gli studenti il raggiungimento delle competenze fondamentali, anche attraverso la diversificazione dei percorsi di insegnamento, che devono mirare ad incontrare al meglio le particolari modalità di apprendimento (stili e caratteristiche) dell’alunno. L’individualizzazione ha lo scopo di far sì che i risultati vengano raggiunti da tutti. </a:t>
            </a:r>
          </a:p>
          <a:p>
            <a:endParaRPr lang="it-IT" dirty="0"/>
          </a:p>
          <a:p>
            <a:r>
              <a:rPr lang="it-IT" dirty="0"/>
              <a:t>• </a:t>
            </a:r>
            <a:r>
              <a:rPr lang="it-IT" b="1" dirty="0" smtClean="0"/>
              <a:t>La personalizzazione </a:t>
            </a:r>
            <a:r>
              <a:rPr lang="it-IT" dirty="0" smtClean="0"/>
              <a:t>indica </a:t>
            </a:r>
            <a:r>
              <a:rPr lang="it-IT" dirty="0"/>
              <a:t>invece le strategie didattiche finalizzate a garantire ad ogni studente una propria forma di eccellenza cognitiva, ovvero mira a far sì che ognuno sviluppi al meglio i suoi talenti. </a:t>
            </a:r>
          </a:p>
          <a:p>
            <a:endParaRPr lang="it-IT" dirty="0" smtClean="0"/>
          </a:p>
          <a:p>
            <a:endParaRPr lang="it-IT"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5" name="Rettangolo 4"/>
          <p:cNvSpPr/>
          <p:nvPr/>
        </p:nvSpPr>
        <p:spPr>
          <a:xfrm>
            <a:off x="179512" y="836712"/>
            <a:ext cx="3319114" cy="369332"/>
          </a:xfrm>
          <a:prstGeom prst="rect">
            <a:avLst/>
          </a:prstGeom>
        </p:spPr>
        <p:txBody>
          <a:bodyPr wrap="none">
            <a:spAutoFit/>
          </a:bodyPr>
          <a:lstStyle/>
          <a:p>
            <a:r>
              <a:rPr lang="it-IT" b="1" dirty="0"/>
              <a:t>Individualizzare e personalizzare </a:t>
            </a:r>
            <a:endParaRPr lang="it-IT" dirty="0"/>
          </a:p>
        </p:txBody>
      </p:sp>
      <p:sp>
        <p:nvSpPr>
          <p:cNvPr id="7" name="Rettangolo 6"/>
          <p:cNvSpPr/>
          <p:nvPr/>
        </p:nvSpPr>
        <p:spPr>
          <a:xfrm>
            <a:off x="467544" y="1268760"/>
            <a:ext cx="8640000" cy="2585323"/>
          </a:xfrm>
          <a:prstGeom prst="rect">
            <a:avLst/>
          </a:prstGeom>
        </p:spPr>
        <p:txBody>
          <a:bodyPr>
            <a:spAutoFit/>
          </a:bodyPr>
          <a:lstStyle/>
          <a:p>
            <a:r>
              <a:rPr lang="it-IT" dirty="0"/>
              <a:t>L’individualizzazione persegue obiettivi uguali per tutti, attraverso percorsi diversi, la personalizzazione prende in considerazione obiettivi diversi per ciascuno. </a:t>
            </a:r>
          </a:p>
          <a:p>
            <a:r>
              <a:rPr lang="it-IT" dirty="0"/>
              <a:t>Applicare a tutta la classe il principio della personalizzazione richiede all’insegnante la necessità di sviluppare le potenzialità di ciascuno, compresa la valorizzazione delle eccellenze.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5" name="Rettangolo 4"/>
          <p:cNvSpPr/>
          <p:nvPr/>
        </p:nvSpPr>
        <p:spPr>
          <a:xfrm>
            <a:off x="179512" y="836712"/>
            <a:ext cx="3319114" cy="369332"/>
          </a:xfrm>
          <a:prstGeom prst="rect">
            <a:avLst/>
          </a:prstGeom>
        </p:spPr>
        <p:txBody>
          <a:bodyPr wrap="none">
            <a:spAutoFit/>
          </a:bodyPr>
          <a:lstStyle/>
          <a:p>
            <a:r>
              <a:rPr lang="it-IT" b="1" dirty="0"/>
              <a:t>Individualizzare e personalizzare </a:t>
            </a:r>
            <a:endParaRPr lang="it-IT" dirty="0"/>
          </a:p>
        </p:txBody>
      </p:sp>
      <p:sp>
        <p:nvSpPr>
          <p:cNvPr id="6" name="Rettangolo 5"/>
          <p:cNvSpPr/>
          <p:nvPr/>
        </p:nvSpPr>
        <p:spPr>
          <a:xfrm>
            <a:off x="251520" y="1268760"/>
            <a:ext cx="4572000" cy="646331"/>
          </a:xfrm>
          <a:prstGeom prst="rect">
            <a:avLst/>
          </a:prstGeom>
        </p:spPr>
        <p:txBody>
          <a:bodyPr>
            <a:spAutoFit/>
          </a:bodyPr>
          <a:lstStyle/>
          <a:p>
            <a:r>
              <a:rPr lang="it-IT" dirty="0"/>
              <a:t>Le specificità dei due concetti possono essere così sintetizzate: </a:t>
            </a:r>
          </a:p>
        </p:txBody>
      </p:sp>
      <p:pic>
        <p:nvPicPr>
          <p:cNvPr id="15362" name="Picture 2"/>
          <p:cNvPicPr>
            <a:picLocks noChangeAspect="1" noChangeArrowheads="1"/>
          </p:cNvPicPr>
          <p:nvPr/>
        </p:nvPicPr>
        <p:blipFill>
          <a:blip r:embed="rId2" cstate="print"/>
          <a:srcRect/>
          <a:stretch>
            <a:fillRect/>
          </a:stretch>
        </p:blipFill>
        <p:spPr bwMode="auto">
          <a:xfrm>
            <a:off x="1547664" y="2348880"/>
            <a:ext cx="5314950" cy="37242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755576" y="44624"/>
            <a:ext cx="7456456" cy="3063404"/>
          </a:xfrm>
          <a:prstGeom prst="rect">
            <a:avLst/>
          </a:prstGeom>
          <a:noFill/>
          <a:ln w="9525">
            <a:noFill/>
            <a:miter lim="800000"/>
            <a:headEnd/>
            <a:tailEnd/>
          </a:ln>
        </p:spPr>
      </p:pic>
      <p:sp>
        <p:nvSpPr>
          <p:cNvPr id="8" name="Rettangolo 7"/>
          <p:cNvSpPr/>
          <p:nvPr/>
        </p:nvSpPr>
        <p:spPr>
          <a:xfrm>
            <a:off x="252000" y="3140968"/>
            <a:ext cx="8640000" cy="3539430"/>
          </a:xfrm>
          <a:prstGeom prst="rect">
            <a:avLst/>
          </a:prstGeom>
        </p:spPr>
        <p:txBody>
          <a:bodyPr wrap="square">
            <a:spAutoFit/>
          </a:bodyPr>
          <a:lstStyle/>
          <a:p>
            <a:pPr algn="just"/>
            <a:r>
              <a:rPr lang="it-IT" sz="2800" dirty="0" smtClean="0"/>
              <a:t>Il trend storico sulla presenza di alunni con cittadinanza non italiana (</a:t>
            </a:r>
            <a:r>
              <a:rPr lang="it-IT" sz="2800" dirty="0" err="1" smtClean="0"/>
              <a:t>cni</a:t>
            </a:r>
            <a:r>
              <a:rPr lang="it-IT" sz="2800" dirty="0" smtClean="0"/>
              <a:t>) mostra come nel periodo 2001/02- 2014/15 vi sia stato un ampio incremento nelle iscrizioni degli alunni stranieri: si è passati dai 196.414 dell’</a:t>
            </a:r>
            <a:r>
              <a:rPr lang="it-IT" sz="2800" dirty="0" err="1" smtClean="0"/>
              <a:t>a.s.</a:t>
            </a:r>
            <a:r>
              <a:rPr lang="it-IT" sz="2800" dirty="0" smtClean="0"/>
              <a:t> 2001/02, pari al 2,2% della popolazione scolastica complessiva, agli 814.187 dell’</a:t>
            </a:r>
            <a:r>
              <a:rPr lang="it-IT" sz="2800" dirty="0" err="1" smtClean="0"/>
              <a:t>a.s.</a:t>
            </a:r>
            <a:r>
              <a:rPr lang="it-IT" sz="2800" dirty="0" smtClean="0"/>
              <a:t> 2014/15, pari al 9,2% del totale (Tab. 1.1). Anche l’ultimo anno scolastico segna una leggera crescita del 1,4% rispetto all’anno precedente. </a:t>
            </a:r>
            <a:endParaRPr lang="it-IT" sz="28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7" name="Rettangolo 6"/>
          <p:cNvSpPr/>
          <p:nvPr/>
        </p:nvSpPr>
        <p:spPr>
          <a:xfrm>
            <a:off x="179512" y="908720"/>
            <a:ext cx="4572000" cy="646331"/>
          </a:xfrm>
          <a:prstGeom prst="rect">
            <a:avLst/>
          </a:prstGeom>
        </p:spPr>
        <p:txBody>
          <a:bodyPr>
            <a:spAutoFit/>
          </a:bodyPr>
          <a:lstStyle/>
          <a:p>
            <a:r>
              <a:rPr lang="it-IT" b="1" dirty="0"/>
              <a:t>Personalizzare ed individualizzare nella pratica didattica </a:t>
            </a:r>
            <a:endParaRPr lang="it-IT" dirty="0"/>
          </a:p>
        </p:txBody>
      </p:sp>
      <p:sp>
        <p:nvSpPr>
          <p:cNvPr id="8" name="Rettangolo 7"/>
          <p:cNvSpPr/>
          <p:nvPr/>
        </p:nvSpPr>
        <p:spPr>
          <a:xfrm>
            <a:off x="251520" y="1988840"/>
            <a:ext cx="8640000" cy="2862322"/>
          </a:xfrm>
          <a:prstGeom prst="rect">
            <a:avLst/>
          </a:prstGeom>
        </p:spPr>
        <p:txBody>
          <a:bodyPr wrap="square">
            <a:spAutoFit/>
          </a:bodyPr>
          <a:lstStyle/>
          <a:p>
            <a:r>
              <a:rPr lang="it-IT" dirty="0"/>
              <a:t>E’ possibile muoversi sui due assi della personalizzazione e dell’individualizzazione applicando una didattica tradizionale, basata essenzialmente sulla lezione frontale? </a:t>
            </a:r>
          </a:p>
          <a:p>
            <a:r>
              <a:rPr lang="it-IT" dirty="0"/>
              <a:t>E’ evidente che la risposta è negativa. Piuttosto è necessario attuare un percorso che si basi su </a:t>
            </a:r>
            <a:r>
              <a:rPr lang="it-IT" b="1" dirty="0"/>
              <a:t>diversificate strategie didattiche, debitamente documentate nel PEI o nel PDP. </a:t>
            </a:r>
          </a:p>
          <a:p>
            <a:r>
              <a:rPr lang="it-IT" dirty="0"/>
              <a:t>Non mancano le opportunità di rendere la lezione frontale maggiormente accessibile, grazie all’alternanza dei registri linguistici, al supporto di strumenti visuali e tecnologici. </a:t>
            </a:r>
          </a:p>
          <a:p>
            <a:r>
              <a:rPr lang="it-IT" dirty="0"/>
              <a:t>Spesso inconsapevolmente l’insegnante fonda la sua didattica sull’esposizione orale di tipo narrativo, che gli alunni colgono, ma non tutti riescono a tradurre in appunti e materiale di studio. Molto dipende dall’insegnante, dalle abitudini consolidate, dal senso di autoefficacia e di autostima e dall’accesso alle innovazioni didattiche.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7" name="Rettangolo 6"/>
          <p:cNvSpPr/>
          <p:nvPr/>
        </p:nvSpPr>
        <p:spPr>
          <a:xfrm>
            <a:off x="179512" y="908720"/>
            <a:ext cx="4572000" cy="646331"/>
          </a:xfrm>
          <a:prstGeom prst="rect">
            <a:avLst/>
          </a:prstGeom>
        </p:spPr>
        <p:txBody>
          <a:bodyPr>
            <a:spAutoFit/>
          </a:bodyPr>
          <a:lstStyle/>
          <a:p>
            <a:r>
              <a:rPr lang="it-IT" b="1" dirty="0"/>
              <a:t>Personalizzare ed individualizzare nella pratica didattica </a:t>
            </a:r>
            <a:endParaRPr lang="it-IT" dirty="0"/>
          </a:p>
        </p:txBody>
      </p:sp>
      <p:sp>
        <p:nvSpPr>
          <p:cNvPr id="8" name="Rettangolo 7"/>
          <p:cNvSpPr/>
          <p:nvPr/>
        </p:nvSpPr>
        <p:spPr>
          <a:xfrm>
            <a:off x="251520" y="1988840"/>
            <a:ext cx="8640000" cy="3139321"/>
          </a:xfrm>
          <a:prstGeom prst="rect">
            <a:avLst/>
          </a:prstGeom>
        </p:spPr>
        <p:txBody>
          <a:bodyPr wrap="square">
            <a:spAutoFit/>
          </a:bodyPr>
          <a:lstStyle/>
          <a:p>
            <a:r>
              <a:rPr lang="it-IT" dirty="0" smtClean="0"/>
              <a:t>Nella </a:t>
            </a:r>
            <a:r>
              <a:rPr lang="it-IT" dirty="0"/>
              <a:t>scuola, ancora troppo frequentemente, capita di assistere a lezioni espositive, senza che l’azione didattica sia supportata con schemi, mappe, liste, disegni o immagini che si possono sviluppare sulla lavagna tradizionale o meglio ancora su una LIM (Lavagna Interattiva Multimediale). </a:t>
            </a:r>
          </a:p>
          <a:p>
            <a:r>
              <a:rPr lang="it-IT" dirty="0"/>
              <a:t>Ogni alunno è un caso a sé, che richiede di essere compreso e sostenuto nella costruzione della sua personalità, originale e non assimilabile a quella di nessun altro. Alunni e famiglie sono portatori di istanze alle quali non si può più dare una risposta “autoritaria” (“</a:t>
            </a:r>
            <a:r>
              <a:rPr lang="it-IT" i="1" dirty="0"/>
              <a:t>è la scuola che decide così”), ma che richiedono ascolto e partecipazione. </a:t>
            </a:r>
          </a:p>
          <a:p>
            <a:r>
              <a:rPr lang="it-IT" i="1" dirty="0"/>
              <a:t>Individualizzare e personalizzare per far fronte alla complessità delle richieste comporta necessariamente sposare il paradigma della collegialità: nessun insegnante da solo può dare risposte esaurienti. </a:t>
            </a:r>
            <a:endParaRPr lang="it-IT"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5" name="Rettangolo 4"/>
          <p:cNvSpPr/>
          <p:nvPr/>
        </p:nvSpPr>
        <p:spPr>
          <a:xfrm>
            <a:off x="251520" y="836712"/>
            <a:ext cx="4572000" cy="646331"/>
          </a:xfrm>
          <a:prstGeom prst="rect">
            <a:avLst/>
          </a:prstGeom>
        </p:spPr>
        <p:txBody>
          <a:bodyPr>
            <a:spAutoFit/>
          </a:bodyPr>
          <a:lstStyle/>
          <a:p>
            <a:r>
              <a:rPr lang="it-IT" b="1" dirty="0"/>
              <a:t>Personalizzare e individualizzare nel gruppo classe </a:t>
            </a:r>
            <a:endParaRPr lang="it-IT" dirty="0"/>
          </a:p>
        </p:txBody>
      </p:sp>
      <p:sp>
        <p:nvSpPr>
          <p:cNvPr id="6" name="Rettangolo 5"/>
          <p:cNvSpPr/>
          <p:nvPr/>
        </p:nvSpPr>
        <p:spPr>
          <a:xfrm>
            <a:off x="504000" y="1556792"/>
            <a:ext cx="8640000" cy="3416320"/>
          </a:xfrm>
          <a:prstGeom prst="rect">
            <a:avLst/>
          </a:prstGeom>
        </p:spPr>
        <p:txBody>
          <a:bodyPr wrap="square">
            <a:spAutoFit/>
          </a:bodyPr>
          <a:lstStyle/>
          <a:p>
            <a:r>
              <a:rPr lang="it-IT" dirty="0"/>
              <a:t>Il rapporto con gli alunni viene riscoperto come risorsa fondamentale per sviluppare autonomia e personalizzazione, nel momento in cui questi ultimi sono messi nella condizione di fare comunità, di aiutarsi tra loro, in un’ottica di </a:t>
            </a:r>
            <a:r>
              <a:rPr lang="it-IT" b="1" dirty="0"/>
              <a:t>cooperazione piuttosto che di competizione. Incoraggiare gli alunni a darsi sostegno reciprocamente, sia sul piano personale che dell’apprendimento, mettere in comune le proprie conoscenze, far da mentore a chi incontra difficoltà, diviene lo stile organizzativo e didattico basilare per costruire inclusione. </a:t>
            </a:r>
          </a:p>
          <a:p>
            <a:r>
              <a:rPr lang="it-IT" dirty="0"/>
              <a:t>Strategie quali la </a:t>
            </a:r>
            <a:r>
              <a:rPr lang="it-IT" i="1" dirty="0" err="1"/>
              <a:t>peer</a:t>
            </a:r>
            <a:r>
              <a:rPr lang="it-IT" i="1" dirty="0"/>
              <a:t> </a:t>
            </a:r>
            <a:r>
              <a:rPr lang="it-IT" i="1" dirty="0" err="1"/>
              <a:t>education</a:t>
            </a:r>
            <a:r>
              <a:rPr lang="it-IT" i="1" dirty="0"/>
              <a:t> (educazione tra pari), richiede ai docenti la capacità di delegare e discutere, di accettare con pazienza i momenti di fatica, lasciando un po’ da parte lo spettro minaccioso del programma da completare. E’ un rischio che vale la pena di correre, in quanto imparare a pensare, a decidere insieme, ad accogliere il punto di vista altrui rappresentano dimensioni irrinunciabili dell’esperienza scolastica.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5" name="Rettangolo 4"/>
          <p:cNvSpPr/>
          <p:nvPr/>
        </p:nvSpPr>
        <p:spPr>
          <a:xfrm>
            <a:off x="251520" y="836712"/>
            <a:ext cx="4572000" cy="646331"/>
          </a:xfrm>
          <a:prstGeom prst="rect">
            <a:avLst/>
          </a:prstGeom>
        </p:spPr>
        <p:txBody>
          <a:bodyPr>
            <a:spAutoFit/>
          </a:bodyPr>
          <a:lstStyle/>
          <a:p>
            <a:r>
              <a:rPr lang="it-IT" b="1" dirty="0"/>
              <a:t>Personalizzare e individualizzare nel gruppo classe </a:t>
            </a:r>
            <a:endParaRPr lang="it-IT" dirty="0"/>
          </a:p>
        </p:txBody>
      </p:sp>
      <p:sp>
        <p:nvSpPr>
          <p:cNvPr id="6" name="Rettangolo 5"/>
          <p:cNvSpPr/>
          <p:nvPr/>
        </p:nvSpPr>
        <p:spPr>
          <a:xfrm>
            <a:off x="504000" y="1556792"/>
            <a:ext cx="8640000" cy="2585323"/>
          </a:xfrm>
          <a:prstGeom prst="rect">
            <a:avLst/>
          </a:prstGeom>
        </p:spPr>
        <p:txBody>
          <a:bodyPr wrap="square">
            <a:spAutoFit/>
          </a:bodyPr>
          <a:lstStyle/>
          <a:p>
            <a:r>
              <a:rPr lang="it-IT" dirty="0" smtClean="0"/>
              <a:t>Per </a:t>
            </a:r>
            <a:r>
              <a:rPr lang="it-IT" dirty="0"/>
              <a:t>promuovere il successo formativo di ciascun componente del gruppo classe sono più efficaci gli approcci di tipo </a:t>
            </a:r>
            <a:r>
              <a:rPr lang="it-IT" i="1" dirty="0"/>
              <a:t>cooperativo e collaborativo, la didattica </a:t>
            </a:r>
            <a:r>
              <a:rPr lang="it-IT" i="1" dirty="0" err="1"/>
              <a:t>metacognitiva</a:t>
            </a:r>
            <a:r>
              <a:rPr lang="it-IT" i="1" dirty="0"/>
              <a:t>, la costituzione in classe di gruppi eterogenei. Le scelte metodologiche vanno riportate nel PEI o nel PDP, dopo esser state condivise: il successo formativo degli alunni è fortemente vincolato all’azione di coordinamento fra gli insegnanti. </a:t>
            </a:r>
          </a:p>
          <a:p>
            <a:r>
              <a:rPr lang="it-IT" dirty="0"/>
              <a:t>Gli interventi di recupero individuale possono essere realizzati </a:t>
            </a:r>
            <a:r>
              <a:rPr lang="it-IT" b="1" dirty="0"/>
              <a:t>in classe, secondo le forme di flessibilità più opportune. Scegliere di coinvolgere tutti gli alunni della classe evita che vengano marcati i confini del “dentro” e del “fuori”, e favorisce invece forme di tutoraggio che accrescono contestualmente le interazioni positive tra pari. </a:t>
            </a:r>
            <a:endParaRPr lang="it-IT"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7" name="Rettangolo 6"/>
          <p:cNvSpPr/>
          <p:nvPr/>
        </p:nvSpPr>
        <p:spPr>
          <a:xfrm>
            <a:off x="179512" y="764704"/>
            <a:ext cx="3036280" cy="369332"/>
          </a:xfrm>
          <a:prstGeom prst="rect">
            <a:avLst/>
          </a:prstGeom>
        </p:spPr>
        <p:txBody>
          <a:bodyPr wrap="none">
            <a:spAutoFit/>
          </a:bodyPr>
          <a:lstStyle/>
          <a:p>
            <a:r>
              <a:rPr lang="it-IT" b="1" dirty="0"/>
              <a:t>L’apprendimento cooperativo </a:t>
            </a:r>
            <a:endParaRPr lang="it-IT" dirty="0"/>
          </a:p>
        </p:txBody>
      </p:sp>
      <p:sp>
        <p:nvSpPr>
          <p:cNvPr id="8" name="Rettangolo 7"/>
          <p:cNvSpPr/>
          <p:nvPr/>
        </p:nvSpPr>
        <p:spPr>
          <a:xfrm>
            <a:off x="179512" y="1196752"/>
            <a:ext cx="8640000" cy="3416320"/>
          </a:xfrm>
          <a:prstGeom prst="rect">
            <a:avLst/>
          </a:prstGeom>
        </p:spPr>
        <p:txBody>
          <a:bodyPr>
            <a:spAutoFit/>
          </a:bodyPr>
          <a:lstStyle/>
          <a:p>
            <a:r>
              <a:rPr lang="it-IT" dirty="0"/>
              <a:t>Un apprendimento che veda gli alunni protagonisti, disponibili ad aiutarsi reciprocamente, a costruire insieme le loro conoscenze, certamente appare il più adeguato a soddisfare le dimensioni dell’individualizzazione e della personalizzazione. Certamente </a:t>
            </a:r>
            <a:r>
              <a:rPr lang="it-IT" dirty="0" smtClean="0"/>
              <a:t>l’</a:t>
            </a:r>
            <a:r>
              <a:rPr lang="it-IT" dirty="0" err="1" smtClean="0"/>
              <a:t>apprendimento</a:t>
            </a:r>
            <a:r>
              <a:rPr lang="it-IT" dirty="0" err="1"/>
              <a:t>cooperativo</a:t>
            </a:r>
            <a:r>
              <a:rPr lang="it-IT" dirty="0"/>
              <a:t>, che a tali principi si ispira, può essere indicato come il più adeguato a valorizzare l’apporto di ciascuno. Possiamo così indicare i principi di questa metodologia: </a:t>
            </a:r>
          </a:p>
          <a:p>
            <a:pPr>
              <a:buFont typeface="Arial" pitchFamily="34" charset="0"/>
              <a:buChar char="•"/>
            </a:pPr>
            <a:r>
              <a:rPr lang="it-IT" dirty="0" smtClean="0"/>
              <a:t>Lo </a:t>
            </a:r>
            <a:r>
              <a:rPr lang="it-IT" dirty="0"/>
              <a:t>studente costruisce, scopre ed estende le sue conoscenze a partire da quanto già conosce. L’insegnante crea le condizioni migliori (contesto facilitante) </a:t>
            </a:r>
            <a:r>
              <a:rPr lang="it-IT" dirty="0" err="1"/>
              <a:t>affinchè</a:t>
            </a:r>
            <a:r>
              <a:rPr lang="it-IT" dirty="0"/>
              <a:t> gli alunni possano elaborare le conoscenze in modo attivo; </a:t>
            </a:r>
          </a:p>
          <a:p>
            <a:pPr>
              <a:buFont typeface="Arial" pitchFamily="34" charset="0"/>
              <a:buChar char="•"/>
            </a:pPr>
            <a:r>
              <a:rPr lang="it-IT" dirty="0" smtClean="0"/>
              <a:t>L’apprendimento </a:t>
            </a:r>
            <a:r>
              <a:rPr lang="it-IT" dirty="0"/>
              <a:t>è considerato nella sua valenza operativa, caratterizzata dal fare e dal riflettere piuttosto che dalla memorizzazione di contenuti dati (</a:t>
            </a:r>
            <a:r>
              <a:rPr lang="it-IT" i="1" dirty="0"/>
              <a:t>“se ascolto dimentico, se vedo capisco, se faccio imparo”); </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7" name="Rettangolo 6"/>
          <p:cNvSpPr/>
          <p:nvPr/>
        </p:nvSpPr>
        <p:spPr>
          <a:xfrm>
            <a:off x="179512" y="764704"/>
            <a:ext cx="3036280" cy="369332"/>
          </a:xfrm>
          <a:prstGeom prst="rect">
            <a:avLst/>
          </a:prstGeom>
        </p:spPr>
        <p:txBody>
          <a:bodyPr wrap="none">
            <a:spAutoFit/>
          </a:bodyPr>
          <a:lstStyle/>
          <a:p>
            <a:r>
              <a:rPr lang="it-IT" b="1" dirty="0"/>
              <a:t>L’apprendimento cooperativo </a:t>
            </a:r>
            <a:endParaRPr lang="it-IT" dirty="0"/>
          </a:p>
        </p:txBody>
      </p:sp>
      <p:sp>
        <p:nvSpPr>
          <p:cNvPr id="8" name="Rettangolo 7"/>
          <p:cNvSpPr/>
          <p:nvPr/>
        </p:nvSpPr>
        <p:spPr>
          <a:xfrm>
            <a:off x="179512" y="1196752"/>
            <a:ext cx="8640000" cy="3416320"/>
          </a:xfrm>
          <a:prstGeom prst="rect">
            <a:avLst/>
          </a:prstGeom>
        </p:spPr>
        <p:txBody>
          <a:bodyPr>
            <a:spAutoFit/>
          </a:bodyPr>
          <a:lstStyle/>
          <a:p>
            <a:pPr>
              <a:buFont typeface="Arial" pitchFamily="34" charset="0"/>
              <a:buChar char="•"/>
            </a:pPr>
            <a:r>
              <a:rPr lang="it-IT" dirty="0" smtClean="0"/>
              <a:t>L’insegnamento </a:t>
            </a:r>
            <a:r>
              <a:rPr lang="it-IT" dirty="0"/>
              <a:t>ha l’obiettivo di valorizzare e sviluppare le potenzialità degli alunni, le inclinazioni e le attitudini di ciascuno; </a:t>
            </a:r>
          </a:p>
          <a:p>
            <a:pPr>
              <a:buFont typeface="Arial" pitchFamily="34" charset="0"/>
              <a:buChar char="•"/>
            </a:pPr>
            <a:r>
              <a:rPr lang="it-IT" dirty="0" smtClean="0"/>
              <a:t>Un </a:t>
            </a:r>
            <a:r>
              <a:rPr lang="it-IT" dirty="0"/>
              <a:t>compito può essere svolto individualmente ma anche condiviso all’interno di un lavoro cooperativo di gruppo; </a:t>
            </a:r>
          </a:p>
          <a:p>
            <a:pPr>
              <a:buFont typeface="Arial" pitchFamily="34" charset="0"/>
              <a:buChar char="•"/>
            </a:pPr>
            <a:r>
              <a:rPr lang="it-IT" dirty="0" smtClean="0"/>
              <a:t>L’insegnamento </a:t>
            </a:r>
            <a:r>
              <a:rPr lang="it-IT" dirty="0"/>
              <a:t>comporta una facilitazione e un coordinamento, un atteggiamento insegnante di disponibilità e una grande competenza, sia disciplinare che relazionale. </a:t>
            </a:r>
          </a:p>
          <a:p>
            <a:endParaRPr lang="it-IT" dirty="0"/>
          </a:p>
          <a:p>
            <a:r>
              <a:rPr lang="it-IT" dirty="0"/>
              <a:t>Una didattica attiva è fondata sull’animazione del gruppo come entità capace di costruire le proprie conoscenze, superando le logiche di mera trasmissione del sapere. Le metodologie specifiche dell’apprendimento cooperativo (il </a:t>
            </a:r>
            <a:r>
              <a:rPr lang="it-IT" i="1" dirty="0"/>
              <a:t>cooperative </a:t>
            </a:r>
            <a:r>
              <a:rPr lang="it-IT" i="1" dirty="0" err="1"/>
              <a:t>learning</a:t>
            </a:r>
            <a:r>
              <a:rPr lang="it-IT" i="1" dirty="0"/>
              <a:t>, la </a:t>
            </a:r>
            <a:r>
              <a:rPr lang="it-IT" i="1" dirty="0" err="1"/>
              <a:t>Peer</a:t>
            </a:r>
            <a:r>
              <a:rPr lang="it-IT" i="1" dirty="0"/>
              <a:t> </a:t>
            </a:r>
            <a:r>
              <a:rPr lang="it-IT" i="1" dirty="0" err="1"/>
              <a:t>Education</a:t>
            </a:r>
            <a:r>
              <a:rPr lang="it-IT" i="1" dirty="0"/>
              <a:t>, il Tutoring tra pari, Educazione dell’intelligenza emotiva e sociale) risultano particolarmente funzionali a rispondere a tutti i bisogni educativi presenti nella classe. </a:t>
            </a:r>
            <a:r>
              <a:rPr lang="it-IT" dirty="0" smtClean="0"/>
              <a:t> </a:t>
            </a:r>
            <a:endParaRPr lang="it-IT"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907704" y="188640"/>
            <a:ext cx="4572000" cy="646331"/>
          </a:xfrm>
          <a:prstGeom prst="rect">
            <a:avLst/>
          </a:prstGeom>
        </p:spPr>
        <p:txBody>
          <a:bodyPr>
            <a:spAutoFit/>
          </a:bodyPr>
          <a:lstStyle/>
          <a:p>
            <a:r>
              <a:rPr lang="it-IT" b="1" dirty="0"/>
              <a:t>LA DIDATTICA INDIVIDUALIZZATA E PERSONALIZZATA </a:t>
            </a:r>
            <a:endParaRPr lang="it-IT" dirty="0"/>
          </a:p>
        </p:txBody>
      </p:sp>
      <p:sp>
        <p:nvSpPr>
          <p:cNvPr id="5" name="Rettangolo 4"/>
          <p:cNvSpPr/>
          <p:nvPr/>
        </p:nvSpPr>
        <p:spPr>
          <a:xfrm>
            <a:off x="323528" y="836712"/>
            <a:ext cx="2313903" cy="369332"/>
          </a:xfrm>
          <a:prstGeom prst="rect">
            <a:avLst/>
          </a:prstGeom>
        </p:spPr>
        <p:txBody>
          <a:bodyPr wrap="none">
            <a:spAutoFit/>
          </a:bodyPr>
          <a:lstStyle/>
          <a:p>
            <a:r>
              <a:rPr lang="it-IT" b="1" dirty="0"/>
              <a:t>Le metodologie attive </a:t>
            </a:r>
            <a:endParaRPr lang="it-IT" dirty="0"/>
          </a:p>
        </p:txBody>
      </p:sp>
      <p:sp>
        <p:nvSpPr>
          <p:cNvPr id="6" name="Rettangolo 5"/>
          <p:cNvSpPr/>
          <p:nvPr/>
        </p:nvSpPr>
        <p:spPr>
          <a:xfrm>
            <a:off x="323528" y="1196752"/>
            <a:ext cx="8640000" cy="4524315"/>
          </a:xfrm>
          <a:prstGeom prst="rect">
            <a:avLst/>
          </a:prstGeom>
        </p:spPr>
        <p:txBody>
          <a:bodyPr>
            <a:spAutoFit/>
          </a:bodyPr>
          <a:lstStyle/>
          <a:p>
            <a:r>
              <a:rPr lang="it-IT" dirty="0"/>
              <a:t>Attivare le risorse del gruppo classe significa stimolare l’azione di ciascuno e coinvolgere nel processo di apprendimento i discenti come protagonisti. </a:t>
            </a:r>
          </a:p>
          <a:p>
            <a:r>
              <a:rPr lang="it-IT" dirty="0"/>
              <a:t>Si è detto che anche la classica </a:t>
            </a:r>
            <a:r>
              <a:rPr lang="it-IT" b="1" dirty="0"/>
              <a:t>lezione può esser condotta in modo meno passivo rispetto a quanto accade con il tradizionale approccio frontale. </a:t>
            </a:r>
          </a:p>
          <a:p>
            <a:r>
              <a:rPr lang="it-IT" dirty="0"/>
              <a:t>Accanto ad essa, alcune tecniche efficaci possono attivare le risorse del gruppo: </a:t>
            </a:r>
          </a:p>
          <a:p>
            <a:pPr>
              <a:buFont typeface="Arial" pitchFamily="34" charset="0"/>
              <a:buChar char="•"/>
            </a:pPr>
            <a:r>
              <a:rPr lang="it-IT" dirty="0" smtClean="0"/>
              <a:t>la </a:t>
            </a:r>
            <a:r>
              <a:rPr lang="it-IT" dirty="0"/>
              <a:t>simulazione, </a:t>
            </a:r>
            <a:r>
              <a:rPr lang="it-IT" i="1" dirty="0"/>
              <a:t>agire un contenuto; </a:t>
            </a:r>
          </a:p>
          <a:p>
            <a:pPr>
              <a:buFont typeface="Arial" pitchFamily="34" charset="0"/>
              <a:buChar char="•"/>
            </a:pPr>
            <a:r>
              <a:rPr lang="it-IT" dirty="0" smtClean="0"/>
              <a:t>il </a:t>
            </a:r>
            <a:r>
              <a:rPr lang="it-IT" dirty="0" err="1"/>
              <a:t>role</a:t>
            </a:r>
            <a:r>
              <a:rPr lang="it-IT" dirty="0"/>
              <a:t> </a:t>
            </a:r>
            <a:r>
              <a:rPr lang="it-IT" dirty="0" err="1"/>
              <a:t>plaiyng</a:t>
            </a:r>
            <a:r>
              <a:rPr lang="it-IT" dirty="0"/>
              <a:t>, </a:t>
            </a:r>
            <a:r>
              <a:rPr lang="it-IT" i="1" dirty="0"/>
              <a:t>interpretare ruoli e interiorizzare vissuti; </a:t>
            </a:r>
          </a:p>
          <a:p>
            <a:pPr>
              <a:buFont typeface="Arial" pitchFamily="34" charset="0"/>
              <a:buChar char="•"/>
            </a:pPr>
            <a:r>
              <a:rPr lang="it-IT" dirty="0" smtClean="0"/>
              <a:t>la </a:t>
            </a:r>
            <a:r>
              <a:rPr lang="it-IT" dirty="0"/>
              <a:t>discussione di gruppo, </a:t>
            </a:r>
            <a:r>
              <a:rPr lang="it-IT" i="1" dirty="0"/>
              <a:t>esercitare l’ascolto e formulare chiaramente opinioni, confrontarsi costruttivamente; </a:t>
            </a:r>
            <a:endParaRPr lang="it-IT" i="1" dirty="0" smtClean="0"/>
          </a:p>
          <a:p>
            <a:pPr>
              <a:buFont typeface="Arial" pitchFamily="34" charset="0"/>
              <a:buChar char="•"/>
            </a:pPr>
            <a:r>
              <a:rPr lang="it-IT" dirty="0" smtClean="0"/>
              <a:t>il </a:t>
            </a:r>
            <a:r>
              <a:rPr lang="it-IT" dirty="0"/>
              <a:t>brainstorming, </a:t>
            </a:r>
            <a:r>
              <a:rPr lang="it-IT" i="1" dirty="0"/>
              <a:t>sviluppare creativamente e liberamente il pensiero su un argomento; </a:t>
            </a:r>
          </a:p>
          <a:p>
            <a:pPr>
              <a:buFont typeface="Arial" pitchFamily="34" charset="0"/>
              <a:buChar char="•"/>
            </a:pPr>
            <a:r>
              <a:rPr lang="it-IT" dirty="0" smtClean="0"/>
              <a:t>la </a:t>
            </a:r>
            <a:r>
              <a:rPr lang="it-IT" dirty="0"/>
              <a:t>didattica </a:t>
            </a:r>
            <a:r>
              <a:rPr lang="it-IT" dirty="0" err="1"/>
              <a:t>laboratoriale</a:t>
            </a:r>
            <a:r>
              <a:rPr lang="it-IT" dirty="0"/>
              <a:t>, </a:t>
            </a:r>
            <a:r>
              <a:rPr lang="it-IT" i="1" dirty="0"/>
              <a:t>acquisire conoscenze dirette tramite l’esperienza diretta e il confronto con il nuovo. </a:t>
            </a:r>
          </a:p>
          <a:p>
            <a:r>
              <a:rPr lang="it-IT" dirty="0"/>
              <a:t>Si tratta di metodologie efficaci per rendere protagonisti tutti gli alunni del loro percorso di apprendimento, non solo di strategie finalizzate a rispondere agli speciali bisogni educativi di qualcuno. </a:t>
            </a:r>
          </a:p>
          <a:p>
            <a:r>
              <a:rPr lang="it-IT" dirty="0"/>
              <a:t>99 </a:t>
            </a:r>
            <a:endParaRPr lang="it-IT" i="1"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13973</Words>
  <Application>Microsoft Office PowerPoint</Application>
  <PresentationFormat>Presentazione su schermo (4:3)</PresentationFormat>
  <Paragraphs>478</Paragraphs>
  <Slides>96</Slides>
  <Notes>0</Notes>
  <HiddenSlides>0</HiddenSlides>
  <MMClips>0</MMClips>
  <ScaleCrop>false</ScaleCrop>
  <HeadingPairs>
    <vt:vector size="4" baseType="variant">
      <vt:variant>
        <vt:lpstr>Tema</vt:lpstr>
      </vt:variant>
      <vt:variant>
        <vt:i4>1</vt:i4>
      </vt:variant>
      <vt:variant>
        <vt:lpstr>Titoli diapositive</vt:lpstr>
      </vt:variant>
      <vt:variant>
        <vt:i4>96</vt:i4>
      </vt:variant>
    </vt:vector>
  </HeadingPairs>
  <TitlesOfParts>
    <vt:vector size="97"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Franco</dc:creator>
  <cp:lastModifiedBy>Franco</cp:lastModifiedBy>
  <cp:revision>96</cp:revision>
  <dcterms:created xsi:type="dcterms:W3CDTF">2017-03-26T15:14:41Z</dcterms:created>
  <dcterms:modified xsi:type="dcterms:W3CDTF">2017-03-27T07:25:28Z</dcterms:modified>
</cp:coreProperties>
</file>